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4"/>
  </p:sldMasterIdLst>
  <p:notesMasterIdLst>
    <p:notesMasterId r:id="rId7"/>
  </p:notesMasterIdLst>
  <p:sldIdLst>
    <p:sldId id="266" r:id="rId5"/>
    <p:sldId id="267" r:id="rId6"/>
  </p:sldIdLst>
  <p:sldSz cx="24382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7029"/>
    <a:srgbClr val="B4231D"/>
    <a:srgbClr val="0189D1"/>
    <a:srgbClr val="E49800"/>
    <a:srgbClr val="D14856"/>
    <a:srgbClr val="86CABB"/>
    <a:srgbClr val="232F4E"/>
    <a:srgbClr val="32AA5C"/>
    <a:srgbClr val="EC5D47"/>
    <a:srgbClr val="13A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89"/>
    <p:restoredTop sz="96092"/>
  </p:normalViewPr>
  <p:slideViewPr>
    <p:cSldViewPr snapToObjects="1">
      <p:cViewPr>
        <p:scale>
          <a:sx n="59" d="100"/>
          <a:sy n="59" d="100"/>
        </p:scale>
        <p:origin x="216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729D3-0F8E-CD46-8243-B739960A665F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64D2A-7CE9-4C44-96E9-5633BEC61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15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64D2A-7CE9-4C44-96E9-5633BEC61D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2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64D2A-7CE9-4C44-96E9-5633BEC61D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64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eekly M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5913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558" userDrawn="1">
          <p15:clr>
            <a:srgbClr val="5ACBF0"/>
          </p15:clr>
        </p15:guide>
        <p15:guide id="4" pos="14801" userDrawn="1">
          <p15:clr>
            <a:srgbClr val="5ACBF0"/>
          </p15:clr>
        </p15:guide>
        <p15:guide id="5" orient="horz" pos="555" userDrawn="1">
          <p15:clr>
            <a:srgbClr val="5ACBF0"/>
          </p15:clr>
        </p15:guide>
        <p15:guide id="6" orient="horz" pos="8085" userDrawn="1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8BCC79-6039-6A52-F68E-D2D8AA8E730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446"/>
            <a:ext cx="24382413" cy="1371510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3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b="0" i="0" kern="1200">
          <a:solidFill>
            <a:srgbClr val="232F4E"/>
          </a:solidFill>
          <a:latin typeface="Gill Sans MT" panose="020B0502020104020203" pitchFamily="34" charset="77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b="0" i="0" kern="1200">
          <a:solidFill>
            <a:srgbClr val="232F4E"/>
          </a:solidFill>
          <a:latin typeface="Gill Sans MT" panose="020B0502020104020203" pitchFamily="34" charset="77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rgbClr val="232F4E"/>
          </a:solidFill>
          <a:latin typeface="Gill Sans MT" panose="020B0502020104020203" pitchFamily="34" charset="77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rgbClr val="232F4E"/>
          </a:solidFill>
          <a:latin typeface="Gill Sans MT" panose="020B0502020104020203" pitchFamily="34" charset="77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rgbClr val="232F4E"/>
          </a:solidFill>
          <a:latin typeface="Gill Sans MT" panose="020B0502020104020203" pitchFamily="34" charset="77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C0D5430-FB34-4645-BA24-9C6DB396E6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2987254"/>
              </p:ext>
            </p:extLst>
          </p:nvPr>
        </p:nvGraphicFramePr>
        <p:xfrm>
          <a:off x="1400207" y="2311266"/>
          <a:ext cx="21581998" cy="9811035"/>
        </p:xfrm>
        <a:graphic>
          <a:graphicData uri="http://schemas.openxmlformats.org/drawingml/2006/table">
            <a:tbl>
              <a:tblPr firstRow="1" firstCol="1" bandRow="1"/>
              <a:tblGrid>
                <a:gridCol w="3023136">
                  <a:extLst>
                    <a:ext uri="{9D8B030D-6E8A-4147-A177-3AD203B41FA5}">
                      <a16:colId xmlns:a16="http://schemas.microsoft.com/office/drawing/2014/main" val="3792408492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539597547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2141877"/>
                    </a:ext>
                  </a:extLst>
                </a:gridCol>
                <a:gridCol w="3375375">
                  <a:extLst>
                    <a:ext uri="{9D8B030D-6E8A-4147-A177-3AD203B41FA5}">
                      <a16:colId xmlns:a16="http://schemas.microsoft.com/office/drawing/2014/main" val="108589427"/>
                    </a:ext>
                  </a:extLst>
                </a:gridCol>
                <a:gridCol w="3105345">
                  <a:extLst>
                    <a:ext uri="{9D8B030D-6E8A-4147-A177-3AD203B41FA5}">
                      <a16:colId xmlns:a16="http://schemas.microsoft.com/office/drawing/2014/main" val="953002182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748211558"/>
                    </a:ext>
                  </a:extLst>
                </a:gridCol>
                <a:gridCol w="3077142">
                  <a:extLst>
                    <a:ext uri="{9D8B030D-6E8A-4147-A177-3AD203B41FA5}">
                      <a16:colId xmlns:a16="http://schemas.microsoft.com/office/drawing/2014/main" val="1614306501"/>
                    </a:ext>
                  </a:extLst>
                </a:gridCol>
              </a:tblGrid>
              <a:tr h="6571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600" spc="200" baseline="0" dirty="0">
                          <a:solidFill>
                            <a:srgbClr val="EC7029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MONDAY</a:t>
                      </a:r>
                      <a:endParaRPr lang="en-GB" sz="2600" spc="200" baseline="0" dirty="0">
                        <a:solidFill>
                          <a:srgbClr val="EC70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600" spc="200" baseline="0" dirty="0">
                          <a:solidFill>
                            <a:srgbClr val="EC7029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TUESDAY</a:t>
                      </a:r>
                      <a:endParaRPr lang="en-GB" sz="2600" spc="200" baseline="0" dirty="0">
                        <a:solidFill>
                          <a:srgbClr val="EC70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600" spc="200" baseline="0" dirty="0">
                          <a:solidFill>
                            <a:srgbClr val="EC7029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WEDNESDAY</a:t>
                      </a:r>
                      <a:endParaRPr lang="en-GB" sz="2600" spc="200" baseline="0" dirty="0">
                        <a:solidFill>
                          <a:srgbClr val="EC70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600" spc="200" baseline="0" dirty="0">
                          <a:solidFill>
                            <a:srgbClr val="EC7029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THURSDAY</a:t>
                      </a:r>
                      <a:endParaRPr lang="en-GB" sz="2600" spc="200" baseline="0" dirty="0">
                        <a:solidFill>
                          <a:srgbClr val="EC70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600" spc="200" baseline="0" dirty="0">
                          <a:solidFill>
                            <a:srgbClr val="EC70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FRIDAY</a:t>
                      </a: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600" spc="200" baseline="0" dirty="0">
                          <a:solidFill>
                            <a:srgbClr val="EC70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SATURADAY</a:t>
                      </a: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600" spc="200" baseline="0" dirty="0">
                          <a:solidFill>
                            <a:srgbClr val="EC7029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SUNDAY</a:t>
                      </a:r>
                      <a:endParaRPr lang="en-GB" sz="2600" spc="200" baseline="0" dirty="0">
                        <a:solidFill>
                          <a:srgbClr val="EC70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34561746"/>
                  </a:ext>
                </a:extLst>
              </a:tr>
              <a:tr h="86435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Roast Pepper and Tomato Soup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BBQ Chicken with Cheese, Served in a Bun, Potato Wedges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Courgette and Feta Giant Couscous, Potato Wedges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Pasta with Cheese Sauce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Peas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Cauliflower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Raspberry Mousse</a:t>
                      </a: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Carrot Soup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Creamy Pork Stroganoff with Dijon Mustard, Steamed Rice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Sliced Pepper and Mushroom Stir Fry</a:t>
                      </a: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Noodle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Pasta with Tomato Sauce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Roast Courgette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Carrots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Treacle Tart</a:t>
                      </a: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Mushroom Soup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Hoisin Beef with Beansprouts and Bamboo Shoots, Noodles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Vegan Meatballs with Tomato Ragu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Pasta with Basil Pesto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Sesame Chinese Cabbage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Pak Choi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Banoffee Pots</a:t>
                      </a: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Vegetable Broth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Turkey Thai Green Curry, Savoury Rice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Lentil Moussaka with Garlic and Mint, Savoury Rice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Pasta with Tomato Sauce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Roast Peppers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Spiced Courgette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Eve’s Pudding with Cream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Carrot and Coriander Soup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Spiced Lamb Keema Served with Flat Bread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Sweet Potato and Paneer Roast with Sweet Chilli Sauce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Pasta with Kale and Garlic Pesto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Wilted Spinach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Onion Bhaji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Coriander and Lemon Couscous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Lemon Drizzle Cake</a:t>
                      </a: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Broccoli Soup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Pepperoni, Mozzarella Pizza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Double Cheese Pizza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Pasta with Tomato Sauce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Coleslaw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Baked Oat Pudding</a:t>
                      </a: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French Onion Soup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Roast Loin of Pork with Apple Sauce, Roast Potatoes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Lentil and Spinach Stroganoff with Brown Sauce, Roast Potatoes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Pasta with Cheese Sauce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Parsnips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Raspberry Cheesecake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5774175"/>
                  </a:ext>
                </a:extLst>
              </a:tr>
              <a:tr h="510303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spc="200" baseline="0" dirty="0">
                          <a:solidFill>
                            <a:srgbClr val="EC7029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 ALLERGEN INFORMATION PLEASE SPEAK TO A MEMBER OF THE TEAM.</a:t>
                      </a:r>
                      <a:endParaRPr lang="en-GB" sz="1400" spc="200" baseline="0" dirty="0">
                        <a:solidFill>
                          <a:srgbClr val="EC70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04233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70AD12F-C7E2-E04E-B68B-464FFC62990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17998" y="953344"/>
            <a:ext cx="7343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400" dirty="0">
                <a:solidFill>
                  <a:srgbClr val="B4231D"/>
                </a:solidFill>
                <a:latin typeface="Gill Sans MT" panose="020B0502020104020203" pitchFamily="34" charset="77"/>
              </a:rPr>
              <a:t>WEEKLY MENU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06C8C4-26A3-7942-A708-F55B200732B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94662" y="1385392"/>
            <a:ext cx="5758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pc="200" dirty="0">
                <a:solidFill>
                  <a:srgbClr val="EC7029"/>
                </a:solidFill>
                <a:latin typeface="Gill Sans MT" panose="020B0502020104020203" pitchFamily="34" charset="77"/>
              </a:rPr>
              <a:t>WEEK 1 DINNER</a:t>
            </a:r>
          </a:p>
        </p:txBody>
      </p:sp>
    </p:spTree>
    <p:extLst>
      <p:ext uri="{BB962C8B-B14F-4D97-AF65-F5344CB8AC3E}">
        <p14:creationId xmlns:p14="http://schemas.microsoft.com/office/powerpoint/2010/main" val="1998731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C0D5430-FB34-4645-BA24-9C6DB396E6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9345861"/>
              </p:ext>
            </p:extLst>
          </p:nvPr>
        </p:nvGraphicFramePr>
        <p:xfrm>
          <a:off x="1400207" y="2311266"/>
          <a:ext cx="21581998" cy="9885814"/>
        </p:xfrm>
        <a:graphic>
          <a:graphicData uri="http://schemas.openxmlformats.org/drawingml/2006/table">
            <a:tbl>
              <a:tblPr firstRow="1" firstCol="1" bandRow="1"/>
              <a:tblGrid>
                <a:gridCol w="3023136">
                  <a:extLst>
                    <a:ext uri="{9D8B030D-6E8A-4147-A177-3AD203B41FA5}">
                      <a16:colId xmlns:a16="http://schemas.microsoft.com/office/drawing/2014/main" val="3792408492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539597547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2141877"/>
                    </a:ext>
                  </a:extLst>
                </a:gridCol>
                <a:gridCol w="3375375">
                  <a:extLst>
                    <a:ext uri="{9D8B030D-6E8A-4147-A177-3AD203B41FA5}">
                      <a16:colId xmlns:a16="http://schemas.microsoft.com/office/drawing/2014/main" val="108589427"/>
                    </a:ext>
                  </a:extLst>
                </a:gridCol>
                <a:gridCol w="3105345">
                  <a:extLst>
                    <a:ext uri="{9D8B030D-6E8A-4147-A177-3AD203B41FA5}">
                      <a16:colId xmlns:a16="http://schemas.microsoft.com/office/drawing/2014/main" val="953002182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748211558"/>
                    </a:ext>
                  </a:extLst>
                </a:gridCol>
                <a:gridCol w="3077142">
                  <a:extLst>
                    <a:ext uri="{9D8B030D-6E8A-4147-A177-3AD203B41FA5}">
                      <a16:colId xmlns:a16="http://schemas.microsoft.com/office/drawing/2014/main" val="1614306501"/>
                    </a:ext>
                  </a:extLst>
                </a:gridCol>
              </a:tblGrid>
              <a:tr h="6571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600" spc="200" baseline="0" dirty="0">
                          <a:solidFill>
                            <a:srgbClr val="EC7029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MONDAY</a:t>
                      </a:r>
                      <a:endParaRPr lang="en-GB" sz="2600" spc="200" baseline="0" dirty="0">
                        <a:solidFill>
                          <a:srgbClr val="EC70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600" spc="200" baseline="0" dirty="0">
                          <a:solidFill>
                            <a:srgbClr val="EC7029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TUESDAY</a:t>
                      </a:r>
                      <a:endParaRPr lang="en-GB" sz="2600" spc="200" baseline="0" dirty="0">
                        <a:solidFill>
                          <a:srgbClr val="EC70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600" spc="200" baseline="0" dirty="0">
                          <a:solidFill>
                            <a:srgbClr val="EC7029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WEDNESDAY</a:t>
                      </a:r>
                      <a:endParaRPr lang="en-GB" sz="2600" spc="200" baseline="0" dirty="0">
                        <a:solidFill>
                          <a:srgbClr val="EC70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600" spc="200" baseline="0" dirty="0">
                          <a:solidFill>
                            <a:srgbClr val="EC7029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THURSDAY</a:t>
                      </a:r>
                      <a:endParaRPr lang="en-GB" sz="2600" spc="200" baseline="0" dirty="0">
                        <a:solidFill>
                          <a:srgbClr val="EC70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600" spc="200" baseline="0" dirty="0">
                          <a:solidFill>
                            <a:srgbClr val="EC70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FRIDAY</a:t>
                      </a: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600" spc="200" baseline="0" dirty="0">
                          <a:solidFill>
                            <a:srgbClr val="EC70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SATURADAY</a:t>
                      </a: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600" spc="200" baseline="0" dirty="0">
                          <a:solidFill>
                            <a:srgbClr val="EC7029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SUNDAY</a:t>
                      </a:r>
                      <a:endParaRPr lang="en-GB" sz="2600" spc="200" baseline="0" dirty="0">
                        <a:solidFill>
                          <a:srgbClr val="EC70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34561746"/>
                  </a:ext>
                </a:extLst>
              </a:tr>
              <a:tr h="86435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Tomato and Basil Soup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Beef Stew and Dumplings, Mash Potatoes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Tofu and Spinach Curry, Mash Potatoes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Pasta with Cheese Sauce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Jacket Potato with Beans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Carrots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Broccoli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Berry Apple Crumble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Grapes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Carrot and Coriander Soup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Beef Spaghetti Bolognaise, Garlic Bread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Vegan Lasagne, Garlic Bread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Pasta with Tomato Sauce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Beans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 Beans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Sweetcorn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Yoghurt Parfait</a:t>
                      </a: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Garden Vegetable Soup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Roast Chicken and Gravy, Roast Potatoes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Cauliflower Rice, Spiced Chickpeas, Loaded Peppers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Pasta with Basil Pesto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Jacket Potato with Beans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Cauliflower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Roast Roots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Blueberry Muffin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Melon Pots</a:t>
                      </a: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Leek and Potato Broth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Mac Cheese and Toppers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Vegan Mac Cheese and Toppers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Pasta with Tomato Sauce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Jacket Potato with Beans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Spinach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Baked Beans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Mango </a:t>
                      </a:r>
                      <a:r>
                        <a:rPr lang="en-GB" sz="2200" spc="75" dirty="0" err="1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Bircher</a:t>
                      </a:r>
                      <a:r>
                        <a:rPr lang="en-GB" sz="2200" spc="75" dirty="0">
                          <a:solidFill>
                            <a:srgbClr val="B4231D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Pots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spc="75" dirty="0">
                        <a:solidFill>
                          <a:srgbClr val="B4231D"/>
                        </a:solidFill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Broccoli Soup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 breaded Haddock, Chips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Steamed Haddock of the Day, Chips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Sweet Potato, Turtle Bean and Spinach Bake, Chips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Pasta with Kale and Garlic Pesto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Beans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Chocolate Cake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Pineapple Pots</a:t>
                      </a: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Sweet Corn Chowder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Juicy Beef Meatballs in a Creamy Dill Sauce, Couscous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Honey and Balsamic Glazed Veggie Sausage, Couscous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Pasta with Tomato Sauce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Beans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Carrots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Lemon Posset</a:t>
                      </a: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French Onion Soup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Caramelised Honey and Soy Chicken, Braised Rice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Potato and Cauliflower Jalfrezi with Rice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Pasta with Cheese Sauce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Beans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Mushroom and Aubergine Stir fry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Sugar Snaps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200" dirty="0">
                          <a:solidFill>
                            <a:srgbClr val="B4231D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Homemade Doughnuts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200" dirty="0">
                        <a:solidFill>
                          <a:srgbClr val="B4231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5774175"/>
                  </a:ext>
                </a:extLst>
              </a:tr>
              <a:tr h="510303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spc="200" baseline="0" dirty="0">
                          <a:solidFill>
                            <a:srgbClr val="EC7029"/>
                          </a:solidFill>
                          <a:effectLst/>
                          <a:latin typeface="Gill Sans MT" panose="020B0502020104020203" pitchFamily="34" charset="77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 ALLERGEN INFORMATION PLEASE SPEAK TO A MEMBER OF THE TEAM.</a:t>
                      </a:r>
                      <a:endParaRPr lang="en-GB" sz="1400" spc="200" baseline="0" dirty="0">
                        <a:solidFill>
                          <a:srgbClr val="EC702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04233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70AD12F-C7E2-E04E-B68B-464FFC62990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17998" y="953344"/>
            <a:ext cx="7343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400" dirty="0">
                <a:solidFill>
                  <a:srgbClr val="B4231D"/>
                </a:solidFill>
                <a:latin typeface="Gill Sans MT" panose="020B0502020104020203" pitchFamily="34" charset="77"/>
              </a:rPr>
              <a:t>WEEKLY MENU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06C8C4-26A3-7942-A708-F55B200732B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94662" y="1385392"/>
            <a:ext cx="5758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pc="200" dirty="0">
                <a:solidFill>
                  <a:srgbClr val="EC7029"/>
                </a:solidFill>
                <a:latin typeface="Gill Sans MT" panose="020B0502020104020203" pitchFamily="34" charset="77"/>
              </a:rPr>
              <a:t>WEEK 1 LUNCH</a:t>
            </a:r>
          </a:p>
        </p:txBody>
      </p:sp>
    </p:spTree>
    <p:extLst>
      <p:ext uri="{BB962C8B-B14F-4D97-AF65-F5344CB8AC3E}">
        <p14:creationId xmlns:p14="http://schemas.microsoft.com/office/powerpoint/2010/main" val="2947551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 Autumn Template Weekly Digital Landsape" id="{5C27D84B-8C11-C34D-B6AF-F0DA29286096}" vid="{09622C5B-03D8-2243-88C4-8444031F4F7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6645fe-f5a9-4653-902d-fcdcb51d0f80">
      <Terms xmlns="http://schemas.microsoft.com/office/infopath/2007/PartnerControls"/>
    </lcf76f155ced4ddcb4097134ff3c332f>
    <TaxCatchAll xmlns="e2839e26-c74e-4e15-ad68-144d9f83ae62" xsi:nil="true"/>
    <Date xmlns="bc6645fe-f5a9-4653-902d-fcdcb51d0f8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06D87C04CCE5438C5A86C68B63A502" ma:contentTypeVersion="15" ma:contentTypeDescription="Create a new document." ma:contentTypeScope="" ma:versionID="1c6b8aef97408f3e34817bcfb0425b21">
  <xsd:schema xmlns:xsd="http://www.w3.org/2001/XMLSchema" xmlns:xs="http://www.w3.org/2001/XMLSchema" xmlns:p="http://schemas.microsoft.com/office/2006/metadata/properties" xmlns:ns2="bc6645fe-f5a9-4653-902d-fcdcb51d0f80" xmlns:ns3="e2839e26-c74e-4e15-ad68-144d9f83ae62" targetNamespace="http://schemas.microsoft.com/office/2006/metadata/properties" ma:root="true" ma:fieldsID="76649031e6503a589a985d7148944786" ns2:_="" ns3:_="">
    <xsd:import namespace="bc6645fe-f5a9-4653-902d-fcdcb51d0f80"/>
    <xsd:import namespace="e2839e26-c74e-4e15-ad68-144d9f83ae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645fe-f5a9-4653-902d-fcdcb51d0f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3c80a97b-d478-4187-8e34-e668098b76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2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839e26-c74e-4e15-ad68-144d9f83ae6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139eb4d2-01ab-4415-ab6f-60a4b1e1b689}" ma:internalName="TaxCatchAll" ma:showField="CatchAllData" ma:web="e2839e26-c74e-4e15-ad68-144d9f83ae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F05326-D192-4680-B228-022ADE9F29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11F9E4-F813-4E61-9A32-1C66323F35F6}">
  <ds:schemaRefs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2006/documentManagement/types"/>
    <ds:schemaRef ds:uri="e2839e26-c74e-4e15-ad68-144d9f83ae62"/>
    <ds:schemaRef ds:uri="bc6645fe-f5a9-4653-902d-fcdcb51d0f8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265B915-817F-4C8B-9286-720DBBC160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6645fe-f5a9-4653-902d-fcdcb51d0f80"/>
    <ds:schemaRef ds:uri="e2839e26-c74e-4e15-ad68-144d9f83ae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 Autumn Template Weekly Digital Landsape</Template>
  <TotalTime>301</TotalTime>
  <Words>482</Words>
  <Application>Microsoft Office PowerPoint</Application>
  <PresentationFormat>Custom</PresentationFormat>
  <Paragraphs>199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Gill Sans MT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Lina Gondek</dc:creator>
  <cp:lastModifiedBy>Lina Gondek</cp:lastModifiedBy>
  <cp:revision>6</cp:revision>
  <dcterms:created xsi:type="dcterms:W3CDTF">2025-09-02T10:35:13Z</dcterms:created>
  <dcterms:modified xsi:type="dcterms:W3CDTF">2025-09-02T15:37:07Z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0x0101001106D87C04CCE5438C5A86C68B63A502</vt:lpwstr>
  </property>
</Properties>
</file>