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6" r:id="rId4"/>
  </p:sldMasterIdLst>
  <p:notesMasterIdLst>
    <p:notesMasterId r:id="rId7"/>
  </p:notesMasterIdLst>
  <p:sldIdLst>
    <p:sldId id="271" r:id="rId5"/>
    <p:sldId id="269" r:id="rId6"/>
  </p:sldIdLst>
  <p:sldSz cx="24382413" cy="13716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2B2B"/>
    <a:srgbClr val="B03844"/>
    <a:srgbClr val="FFFFFF"/>
    <a:srgbClr val="D48787"/>
    <a:srgbClr val="C27878"/>
    <a:srgbClr val="D14856"/>
    <a:srgbClr val="EC7029"/>
    <a:srgbClr val="B4231D"/>
    <a:srgbClr val="0189D1"/>
    <a:srgbClr val="E49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C8BF98-DD43-2096-CF2E-AA3B9F2CDE8F}" v="342" dt="2026-03-09T16:20:45.5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rstine Elder-Brodie" userId="S::kirstine.brodie@thomasfranks.com::47e7b52b-d833-4e75-b022-f0cc2bee83b0" providerId="AD" clId="Web-{A9C8BF98-DD43-2096-CF2E-AA3B9F2CDE8F}"/>
    <pc:docChg chg="modSld">
      <pc:chgData name="Kirstine Elder-Brodie" userId="S::kirstine.brodie@thomasfranks.com::47e7b52b-d833-4e75-b022-f0cc2bee83b0" providerId="AD" clId="Web-{A9C8BF98-DD43-2096-CF2E-AA3B9F2CDE8F}" dt="2026-03-09T16:20:24.993" v="308"/>
      <pc:docMkLst>
        <pc:docMk/>
      </pc:docMkLst>
      <pc:sldChg chg="modSp">
        <pc:chgData name="Kirstine Elder-Brodie" userId="S::kirstine.brodie@thomasfranks.com::47e7b52b-d833-4e75-b022-f0cc2bee83b0" providerId="AD" clId="Web-{A9C8BF98-DD43-2096-CF2E-AA3B9F2CDE8F}" dt="2026-03-09T16:14:15.980" v="2" actId="20577"/>
        <pc:sldMkLst>
          <pc:docMk/>
          <pc:sldMk cId="4212097255" sldId="268"/>
        </pc:sldMkLst>
        <pc:spChg chg="mod">
          <ac:chgData name="Kirstine Elder-Brodie" userId="S::kirstine.brodie@thomasfranks.com::47e7b52b-d833-4e75-b022-f0cc2bee83b0" providerId="AD" clId="Web-{A9C8BF98-DD43-2096-CF2E-AA3B9F2CDE8F}" dt="2026-03-09T16:14:15.980" v="2" actId="20577"/>
          <ac:spMkLst>
            <pc:docMk/>
            <pc:sldMk cId="4212097255" sldId="268"/>
            <ac:spMk id="11" creationId="{4B06C8C4-26A3-7942-A708-F55B200732B1}"/>
          </ac:spMkLst>
        </pc:spChg>
      </pc:sldChg>
      <pc:sldChg chg="modSp">
        <pc:chgData name="Kirstine Elder-Brodie" userId="S::kirstine.brodie@thomasfranks.com::47e7b52b-d833-4e75-b022-f0cc2bee83b0" providerId="AD" clId="Web-{A9C8BF98-DD43-2096-CF2E-AA3B9F2CDE8F}" dt="2026-03-09T16:20:24.993" v="308"/>
        <pc:sldMkLst>
          <pc:docMk/>
          <pc:sldMk cId="2117729893" sldId="269"/>
        </pc:sldMkLst>
        <pc:spChg chg="mod">
          <ac:chgData name="Kirstine Elder-Brodie" userId="S::kirstine.brodie@thomasfranks.com::47e7b52b-d833-4e75-b022-f0cc2bee83b0" providerId="AD" clId="Web-{A9C8BF98-DD43-2096-CF2E-AA3B9F2CDE8F}" dt="2026-03-09T16:19:22.022" v="236" actId="20577"/>
          <ac:spMkLst>
            <pc:docMk/>
            <pc:sldMk cId="2117729893" sldId="269"/>
            <ac:spMk id="11" creationId="{4B06C8C4-26A3-7942-A708-F55B200732B1}"/>
          </ac:spMkLst>
        </pc:spChg>
        <pc:graphicFrameChg chg="mod modGraphic">
          <ac:chgData name="Kirstine Elder-Brodie" userId="S::kirstine.brodie@thomasfranks.com::47e7b52b-d833-4e75-b022-f0cc2bee83b0" providerId="AD" clId="Web-{A9C8BF98-DD43-2096-CF2E-AA3B9F2CDE8F}" dt="2026-03-09T16:20:24.993" v="308"/>
          <ac:graphicFrameMkLst>
            <pc:docMk/>
            <pc:sldMk cId="2117729893" sldId="269"/>
            <ac:graphicFrameMk id="8" creationId="{5C0D5430-FB34-4645-BA24-9C6DB396E63C}"/>
          </ac:graphicFrameMkLst>
        </pc:graphicFrameChg>
      </pc:sldChg>
      <pc:sldChg chg="modSp">
        <pc:chgData name="Kirstine Elder-Brodie" userId="S::kirstine.brodie@thomasfranks.com::47e7b52b-d833-4e75-b022-f0cc2bee83b0" providerId="AD" clId="Web-{A9C8BF98-DD43-2096-CF2E-AA3B9F2CDE8F}" dt="2026-03-09T16:17:04.626" v="59"/>
        <pc:sldMkLst>
          <pc:docMk/>
          <pc:sldMk cId="3763744865" sldId="271"/>
        </pc:sldMkLst>
        <pc:spChg chg="mod">
          <ac:chgData name="Kirstine Elder-Brodie" userId="S::kirstine.brodie@thomasfranks.com::47e7b52b-d833-4e75-b022-f0cc2bee83b0" providerId="AD" clId="Web-{A9C8BF98-DD43-2096-CF2E-AA3B9F2CDE8F}" dt="2026-03-09T16:15:44.106" v="7" actId="20577"/>
          <ac:spMkLst>
            <pc:docMk/>
            <pc:sldMk cId="3763744865" sldId="271"/>
            <ac:spMk id="11" creationId="{4B06C8C4-26A3-7942-A708-F55B200732B1}"/>
          </ac:spMkLst>
        </pc:spChg>
        <pc:graphicFrameChg chg="mod modGraphic">
          <ac:chgData name="Kirstine Elder-Brodie" userId="S::kirstine.brodie@thomasfranks.com::47e7b52b-d833-4e75-b022-f0cc2bee83b0" providerId="AD" clId="Web-{A9C8BF98-DD43-2096-CF2E-AA3B9F2CDE8F}" dt="2026-03-09T16:17:04.626" v="59"/>
          <ac:graphicFrameMkLst>
            <pc:docMk/>
            <pc:sldMk cId="3763744865" sldId="271"/>
            <ac:graphicFrameMk id="8" creationId="{5C0D5430-FB34-4645-BA24-9C6DB396E63C}"/>
          </ac:graphicFrameMkLst>
        </pc:graphicFrameChg>
      </pc:sldChg>
    </pc:docChg>
  </pc:docChgLst>
  <pc:docChgLst>
    <pc:chgData name="Lina Gondek" userId="S::lina.gondek@thomasfranks.com::161ee331-62cc-440a-b1e9-41552390e809" providerId="AD" clId="Web-{3948F3F8-7C99-E8BA-97FA-9DEBE506592A}"/>
    <pc:docChg chg="addSld modSld modMainMaster">
      <pc:chgData name="Lina Gondek" userId="S::lina.gondek@thomasfranks.com::161ee331-62cc-440a-b1e9-41552390e809" providerId="AD" clId="Web-{3948F3F8-7C99-E8BA-97FA-9DEBE506592A}" dt="2026-02-28T14:20:02.180" v="614"/>
      <pc:docMkLst>
        <pc:docMk/>
      </pc:docMkLst>
      <pc:sldChg chg="mod">
        <pc:chgData name="Lina Gondek" userId="S::lina.gondek@thomasfranks.com::161ee331-62cc-440a-b1e9-41552390e809" providerId="AD" clId="Web-{3948F3F8-7C99-E8BA-97FA-9DEBE506592A}" dt="2026-02-28T14:01:08.592" v="23"/>
        <pc:sldMkLst>
          <pc:docMk/>
          <pc:sldMk cId="1998731804" sldId="266"/>
        </pc:sldMkLst>
      </pc:sldChg>
      <pc:sldChg chg="mod">
        <pc:chgData name="Lina Gondek" userId="S::lina.gondek@thomasfranks.com::161ee331-62cc-440a-b1e9-41552390e809" providerId="AD" clId="Web-{3948F3F8-7C99-E8BA-97FA-9DEBE506592A}" dt="2026-02-28T14:01:08.592" v="23"/>
        <pc:sldMkLst>
          <pc:docMk/>
          <pc:sldMk cId="2947551548" sldId="267"/>
        </pc:sldMkLst>
      </pc:sldChg>
      <pc:sldChg chg="addSp delSp modSp mod">
        <pc:chgData name="Lina Gondek" userId="S::lina.gondek@thomasfranks.com::161ee331-62cc-440a-b1e9-41552390e809" providerId="AD" clId="Web-{3948F3F8-7C99-E8BA-97FA-9DEBE506592A}" dt="2026-02-28T14:15:32.795" v="422"/>
        <pc:sldMkLst>
          <pc:docMk/>
          <pc:sldMk cId="4212097255" sldId="268"/>
        </pc:sldMkLst>
        <pc:spChg chg="mod">
          <ac:chgData name="Lina Gondek" userId="S::lina.gondek@thomasfranks.com::161ee331-62cc-440a-b1e9-41552390e809" providerId="AD" clId="Web-{3948F3F8-7C99-E8BA-97FA-9DEBE506592A}" dt="2026-02-28T14:02:09.672" v="24" actId="20577"/>
          <ac:spMkLst>
            <pc:docMk/>
            <pc:sldMk cId="4212097255" sldId="268"/>
            <ac:spMk id="10" creationId="{970AD12F-C7E2-E04E-B68B-464FFC629907}"/>
          </ac:spMkLst>
        </pc:spChg>
        <pc:spChg chg="mod">
          <ac:chgData name="Lina Gondek" userId="S::lina.gondek@thomasfranks.com::161ee331-62cc-440a-b1e9-41552390e809" providerId="AD" clId="Web-{3948F3F8-7C99-E8BA-97FA-9DEBE506592A}" dt="2026-02-28T14:05:07.411" v="77" actId="20577"/>
          <ac:spMkLst>
            <pc:docMk/>
            <pc:sldMk cId="4212097255" sldId="268"/>
            <ac:spMk id="11" creationId="{4B06C8C4-26A3-7942-A708-F55B200732B1}"/>
          </ac:spMkLst>
        </pc:spChg>
        <pc:graphicFrameChg chg="mod modGraphic">
          <ac:chgData name="Lina Gondek" userId="S::lina.gondek@thomasfranks.com::161ee331-62cc-440a-b1e9-41552390e809" providerId="AD" clId="Web-{3948F3F8-7C99-E8BA-97FA-9DEBE506592A}" dt="2026-02-28T14:15:32.795" v="422"/>
          <ac:graphicFrameMkLst>
            <pc:docMk/>
            <pc:sldMk cId="4212097255" sldId="268"/>
            <ac:graphicFrameMk id="8" creationId="{5C0D5430-FB34-4645-BA24-9C6DB396E63C}"/>
          </ac:graphicFrameMkLst>
        </pc:graphicFrameChg>
        <pc:picChg chg="add mod ord">
          <ac:chgData name="Lina Gondek" userId="S::lina.gondek@thomasfranks.com::161ee331-62cc-440a-b1e9-41552390e809" providerId="AD" clId="Web-{3948F3F8-7C99-E8BA-97FA-9DEBE506592A}" dt="2026-02-28T14:05:18.333" v="78" actId="1076"/>
          <ac:picMkLst>
            <pc:docMk/>
            <pc:sldMk cId="4212097255" sldId="268"/>
            <ac:picMk id="4" creationId="{4F42C410-A651-65F4-672D-45CC865D8D6A}"/>
          </ac:picMkLst>
        </pc:picChg>
      </pc:sldChg>
      <pc:sldChg chg="mod">
        <pc:chgData name="Lina Gondek" userId="S::lina.gondek@thomasfranks.com::161ee331-62cc-440a-b1e9-41552390e809" providerId="AD" clId="Web-{3948F3F8-7C99-E8BA-97FA-9DEBE506592A}" dt="2026-02-28T14:01:08.592" v="23"/>
        <pc:sldMkLst>
          <pc:docMk/>
          <pc:sldMk cId="2117729893" sldId="269"/>
        </pc:sldMkLst>
      </pc:sldChg>
      <pc:sldChg chg="mod">
        <pc:chgData name="Lina Gondek" userId="S::lina.gondek@thomasfranks.com::161ee331-62cc-440a-b1e9-41552390e809" providerId="AD" clId="Web-{3948F3F8-7C99-E8BA-97FA-9DEBE506592A}" dt="2026-02-28T14:01:08.592" v="23"/>
        <pc:sldMkLst>
          <pc:docMk/>
          <pc:sldMk cId="4268477467" sldId="270"/>
        </pc:sldMkLst>
      </pc:sldChg>
      <pc:sldChg chg="mod">
        <pc:chgData name="Lina Gondek" userId="S::lina.gondek@thomasfranks.com::161ee331-62cc-440a-b1e9-41552390e809" providerId="AD" clId="Web-{3948F3F8-7C99-E8BA-97FA-9DEBE506592A}" dt="2026-02-28T14:01:08.592" v="23"/>
        <pc:sldMkLst>
          <pc:docMk/>
          <pc:sldMk cId="3763744865" sldId="271"/>
        </pc:sldMkLst>
      </pc:sldChg>
      <pc:sldChg chg="addSp delSp modSp add replId">
        <pc:chgData name="Lina Gondek" userId="S::lina.gondek@thomasfranks.com::161ee331-62cc-440a-b1e9-41552390e809" providerId="AD" clId="Web-{3948F3F8-7C99-E8BA-97FA-9DEBE506592A}" dt="2026-02-28T14:20:02.180" v="614"/>
        <pc:sldMkLst>
          <pc:docMk/>
          <pc:sldMk cId="1080676573" sldId="272"/>
        </pc:sldMkLst>
        <pc:spChg chg="mod">
          <ac:chgData name="Lina Gondek" userId="S::lina.gondek@thomasfranks.com::161ee331-62cc-440a-b1e9-41552390e809" providerId="AD" clId="Web-{3948F3F8-7C99-E8BA-97FA-9DEBE506592A}" dt="2026-02-28T14:05:55.630" v="86" actId="20577"/>
          <ac:spMkLst>
            <pc:docMk/>
            <pc:sldMk cId="1080676573" sldId="272"/>
            <ac:spMk id="11" creationId="{08C83945-3875-3BED-7D69-9EF89D1F3AA8}"/>
          </ac:spMkLst>
        </pc:spChg>
        <pc:graphicFrameChg chg="mod modGraphic">
          <ac:chgData name="Lina Gondek" userId="S::lina.gondek@thomasfranks.com::161ee331-62cc-440a-b1e9-41552390e809" providerId="AD" clId="Web-{3948F3F8-7C99-E8BA-97FA-9DEBE506592A}" dt="2026-02-28T14:20:02.180" v="614"/>
          <ac:graphicFrameMkLst>
            <pc:docMk/>
            <pc:sldMk cId="1080676573" sldId="272"/>
            <ac:graphicFrameMk id="8" creationId="{B5ACCD05-3130-ED2E-13E2-1C3B35D38970}"/>
          </ac:graphicFrameMkLst>
        </pc:graphicFrameChg>
        <pc:picChg chg="add del">
          <ac:chgData name="Lina Gondek" userId="S::lina.gondek@thomasfranks.com::161ee331-62cc-440a-b1e9-41552390e809" providerId="AD" clId="Web-{3948F3F8-7C99-E8BA-97FA-9DEBE506592A}" dt="2026-02-28T14:16:32.657" v="432"/>
          <ac:picMkLst>
            <pc:docMk/>
            <pc:sldMk cId="1080676573" sldId="272"/>
            <ac:picMk id="4" creationId="{C728CF5A-C749-EEF2-1539-B37875119029}"/>
          </ac:picMkLst>
        </pc:picChg>
      </pc:sldChg>
      <pc:sldMasterChg chg="mod setBg modSldLayout">
        <pc:chgData name="Lina Gondek" userId="S::lina.gondek@thomasfranks.com::161ee331-62cc-440a-b1e9-41552390e809" providerId="AD" clId="Web-{3948F3F8-7C99-E8BA-97FA-9DEBE506592A}" dt="2026-02-28T14:01:08.592" v="23"/>
        <pc:sldMasterMkLst>
          <pc:docMk/>
          <pc:sldMasterMk cId="355838876" sldId="2147483656"/>
        </pc:sldMasterMkLst>
        <pc:sldLayoutChg chg="mod">
          <pc:chgData name="Lina Gondek" userId="S::lina.gondek@thomasfranks.com::161ee331-62cc-440a-b1e9-41552390e809" providerId="AD" clId="Web-{3948F3F8-7C99-E8BA-97FA-9DEBE506592A}" dt="2026-02-28T14:01:08.592" v="23"/>
          <pc:sldLayoutMkLst>
            <pc:docMk/>
            <pc:sldMasterMk cId="355838876" sldId="2147483656"/>
            <pc:sldLayoutMk cId="2115913809" sldId="214748366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5659" cy="498056"/>
          </a:xfrm>
          <a:prstGeom prst="rect">
            <a:avLst/>
          </a:prstGeom>
        </p:spPr>
        <p:txBody>
          <a:bodyPr vert="horz" lIns="91412" tIns="45707" rIns="91412" bIns="4570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6" y="0"/>
            <a:ext cx="2945659" cy="498056"/>
          </a:xfrm>
          <a:prstGeom prst="rect">
            <a:avLst/>
          </a:prstGeom>
        </p:spPr>
        <p:txBody>
          <a:bodyPr vert="horz" lIns="91412" tIns="45707" rIns="91412" bIns="45707" rtlCol="0"/>
          <a:lstStyle>
            <a:lvl1pPr algn="r">
              <a:defRPr sz="1200"/>
            </a:lvl1pPr>
          </a:lstStyle>
          <a:p>
            <a:fld id="{44E729D3-0F8E-CD46-8243-B739960A665F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2" tIns="45707" rIns="91412" bIns="4570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12" tIns="45707" rIns="91412" bIns="45707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9428587"/>
            <a:ext cx="2945659" cy="498055"/>
          </a:xfrm>
          <a:prstGeom prst="rect">
            <a:avLst/>
          </a:prstGeom>
        </p:spPr>
        <p:txBody>
          <a:bodyPr vert="horz" lIns="91412" tIns="45707" rIns="91412" bIns="4570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6" y="9428587"/>
            <a:ext cx="2945659" cy="498055"/>
          </a:xfrm>
          <a:prstGeom prst="rect">
            <a:avLst/>
          </a:prstGeom>
        </p:spPr>
        <p:txBody>
          <a:bodyPr vert="horz" lIns="91412" tIns="45707" rIns="91412" bIns="45707" rtlCol="0" anchor="b"/>
          <a:lstStyle>
            <a:lvl1pPr algn="r">
              <a:defRPr sz="1200"/>
            </a:lvl1pPr>
          </a:lstStyle>
          <a:p>
            <a:fld id="{7A064D2A-7CE9-4C44-96E9-5633BEC61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915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064D2A-7CE9-4C44-96E9-5633BEC61DF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915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064D2A-7CE9-4C44-96E9-5633BEC61DF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227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eekly M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59138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558" userDrawn="1">
          <p15:clr>
            <a:srgbClr val="5ACBF0"/>
          </p15:clr>
        </p15:guide>
        <p15:guide id="4" pos="14801" userDrawn="1">
          <p15:clr>
            <a:srgbClr val="5ACBF0"/>
          </p15:clr>
        </p15:guide>
        <p15:guide id="5" orient="horz" pos="555" userDrawn="1">
          <p15:clr>
            <a:srgbClr val="5ACBF0"/>
          </p15:clr>
        </p15:guide>
        <p15:guide id="6" orient="horz" pos="8085" userDrawn="1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28BCC79-6039-6A52-F68E-D2D8AA8E730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" y="446"/>
            <a:ext cx="24382413" cy="13715104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291" y="3651250"/>
            <a:ext cx="21029831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838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1828709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77" indent="-457177" algn="l" defTabSz="1828709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b="0" i="0" kern="1200">
          <a:solidFill>
            <a:srgbClr val="232F4E"/>
          </a:solidFill>
          <a:latin typeface="Gill Sans MT" panose="020B0502020104020203" pitchFamily="34" charset="77"/>
          <a:ea typeface="+mn-ea"/>
          <a:cs typeface="+mn-cs"/>
        </a:defRPr>
      </a:lvl1pPr>
      <a:lvl2pPr marL="137153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b="0" i="0" kern="1200">
          <a:solidFill>
            <a:srgbClr val="232F4E"/>
          </a:solidFill>
          <a:latin typeface="Gill Sans MT" panose="020B0502020104020203" pitchFamily="34" charset="77"/>
          <a:ea typeface="+mn-ea"/>
          <a:cs typeface="+mn-cs"/>
        </a:defRPr>
      </a:lvl2pPr>
      <a:lvl3pPr marL="2285886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b="0" i="0" kern="1200">
          <a:solidFill>
            <a:srgbClr val="232F4E"/>
          </a:solidFill>
          <a:latin typeface="Gill Sans MT" panose="020B0502020104020203" pitchFamily="34" charset="77"/>
          <a:ea typeface="+mn-ea"/>
          <a:cs typeface="+mn-cs"/>
        </a:defRPr>
      </a:lvl3pPr>
      <a:lvl4pPr marL="3200240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b="0" i="0" kern="1200">
          <a:solidFill>
            <a:srgbClr val="232F4E"/>
          </a:solidFill>
          <a:latin typeface="Gill Sans MT" panose="020B0502020104020203" pitchFamily="34" charset="77"/>
          <a:ea typeface="+mn-ea"/>
          <a:cs typeface="+mn-cs"/>
        </a:defRPr>
      </a:lvl4pPr>
      <a:lvl5pPr marL="4114594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b="0" i="0" kern="1200">
          <a:solidFill>
            <a:srgbClr val="232F4E"/>
          </a:solidFill>
          <a:latin typeface="Gill Sans MT" panose="020B0502020104020203" pitchFamily="34" charset="77"/>
          <a:ea typeface="+mn-ea"/>
          <a:cs typeface="+mn-cs"/>
        </a:defRPr>
      </a:lvl5pPr>
      <a:lvl6pPr marL="5028949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303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657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01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09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3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71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26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48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3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C6277F1-3FE3-4CB4-989E-8F8924BC73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26775"/>
            <a:ext cx="24437635" cy="13842776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C0D5430-FB34-4645-BA24-9C6DB396E63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402654"/>
              </p:ext>
            </p:extLst>
          </p:nvPr>
        </p:nvGraphicFramePr>
        <p:xfrm>
          <a:off x="1173982" y="2177480"/>
          <a:ext cx="21581998" cy="10699306"/>
        </p:xfrm>
        <a:graphic>
          <a:graphicData uri="http://schemas.openxmlformats.org/drawingml/2006/table">
            <a:tbl>
              <a:tblPr firstRow="1" firstCol="1" bandRow="1"/>
              <a:tblGrid>
                <a:gridCol w="3023136">
                  <a:extLst>
                    <a:ext uri="{9D8B030D-6E8A-4147-A177-3AD203B41FA5}">
                      <a16:colId xmlns:a16="http://schemas.microsoft.com/office/drawing/2014/main" val="3792408492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1539597547"/>
                    </a:ext>
                  </a:extLst>
                </a:gridCol>
                <a:gridCol w="2952328">
                  <a:extLst>
                    <a:ext uri="{9D8B030D-6E8A-4147-A177-3AD203B41FA5}">
                      <a16:colId xmlns:a16="http://schemas.microsoft.com/office/drawing/2014/main" val="202141877"/>
                    </a:ext>
                  </a:extLst>
                </a:gridCol>
                <a:gridCol w="3375375">
                  <a:extLst>
                    <a:ext uri="{9D8B030D-6E8A-4147-A177-3AD203B41FA5}">
                      <a16:colId xmlns:a16="http://schemas.microsoft.com/office/drawing/2014/main" val="108589427"/>
                    </a:ext>
                  </a:extLst>
                </a:gridCol>
                <a:gridCol w="3105345">
                  <a:extLst>
                    <a:ext uri="{9D8B030D-6E8A-4147-A177-3AD203B41FA5}">
                      <a16:colId xmlns:a16="http://schemas.microsoft.com/office/drawing/2014/main" val="953002182"/>
                    </a:ext>
                  </a:extLst>
                </a:gridCol>
                <a:gridCol w="3240360">
                  <a:extLst>
                    <a:ext uri="{9D8B030D-6E8A-4147-A177-3AD203B41FA5}">
                      <a16:colId xmlns:a16="http://schemas.microsoft.com/office/drawing/2014/main" val="2748211558"/>
                    </a:ext>
                  </a:extLst>
                </a:gridCol>
                <a:gridCol w="3077142">
                  <a:extLst>
                    <a:ext uri="{9D8B030D-6E8A-4147-A177-3AD203B41FA5}">
                      <a16:colId xmlns:a16="http://schemas.microsoft.com/office/drawing/2014/main" val="1614306501"/>
                    </a:ext>
                  </a:extLst>
                </a:gridCol>
              </a:tblGrid>
              <a:tr h="4780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3200" b="0" spc="200" baseline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MONDAY</a:t>
                      </a:r>
                      <a:endParaRPr lang="en-GB" sz="3200" b="0" spc="200" baseline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3200" b="0" spc="200" baseline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TUESDAY</a:t>
                      </a:r>
                      <a:endParaRPr lang="en-GB" sz="3200" b="0" spc="200" baseline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3200" b="0" spc="200" baseline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WEDNESDAY</a:t>
                      </a:r>
                      <a:endParaRPr lang="en-GB" sz="3200" b="0" spc="200" baseline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3200" b="0" spc="200" baseline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THURSDAY</a:t>
                      </a:r>
                      <a:endParaRPr lang="en-GB" sz="3200" b="0" spc="200" baseline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3200" b="0" spc="200" baseline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FRIDAY</a:t>
                      </a:r>
                    </a:p>
                  </a:txBody>
                  <a:tcPr marL="71755" marR="71755" marT="71755" marB="71755" anchor="ctr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3200" b="0" spc="200" baseline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SATURADAY</a:t>
                      </a:r>
                    </a:p>
                  </a:txBody>
                  <a:tcPr marL="71755" marR="71755" marT="71755" marB="71755" anchor="ctr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3200" b="0" spc="200" baseline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SUNDAY</a:t>
                      </a:r>
                      <a:endParaRPr lang="en-GB" sz="3200" b="0" spc="200" baseline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4561746"/>
                  </a:ext>
                </a:extLst>
              </a:tr>
              <a:tr h="9392514"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200" spc="75">
                          <a:solidFill>
                            <a:schemeClr val="tx1"/>
                          </a:solidFill>
                          <a:effectLst/>
                          <a:latin typeface="Gill Sans MT"/>
                          <a:ea typeface="Calibri"/>
                          <a:cs typeface="Arial"/>
                        </a:rPr>
                        <a:t>Broccoli and blue cheese soup</a:t>
                      </a:r>
                      <a:endParaRPr lang="en-US" sz="2200"/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2200" spc="75">
                        <a:solidFill>
                          <a:schemeClr val="tx1"/>
                        </a:solidFill>
                        <a:effectLst/>
                        <a:latin typeface="Gill Sans MT"/>
                        <a:ea typeface="Calibri"/>
                        <a:cs typeface="Arial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 spc="75">
                          <a:solidFill>
                            <a:schemeClr val="tx1"/>
                          </a:solidFill>
                          <a:effectLst/>
                          <a:latin typeface="Gill Sans MT"/>
                          <a:ea typeface="Calibri"/>
                          <a:cs typeface="Arial"/>
                        </a:rPr>
                        <a:t>Grilled pork steak with garlic mushrooms and tarragon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2200" spc="75">
                        <a:solidFill>
                          <a:schemeClr val="tx1"/>
                        </a:solidFill>
                        <a:effectLst/>
                        <a:latin typeface="Gill Sans MT"/>
                        <a:ea typeface="Calibri"/>
                        <a:cs typeface="Arial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 spc="75">
                          <a:solidFill>
                            <a:schemeClr val="tx1"/>
                          </a:solidFill>
                          <a:effectLst/>
                          <a:latin typeface="Gill Sans MT"/>
                          <a:ea typeface="Calibri"/>
                          <a:cs typeface="Arial"/>
                        </a:rPr>
                        <a:t>Creamy vegetable and cheese</a:t>
                      </a:r>
                      <a:r>
                        <a:rPr lang="en-GB" sz="2200" spc="75" dirty="0">
                          <a:solidFill>
                            <a:schemeClr val="tx1"/>
                          </a:solidFill>
                          <a:effectLst/>
                          <a:latin typeface="Gill Sans MT"/>
                          <a:ea typeface="Calibri"/>
                          <a:cs typeface="Arial"/>
                        </a:rPr>
                        <a:t> pie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2200" spc="75">
                        <a:solidFill>
                          <a:schemeClr val="tx1"/>
                        </a:solidFill>
                        <a:effectLst/>
                        <a:latin typeface="Gill Sans MT"/>
                        <a:ea typeface="Calibri"/>
                        <a:cs typeface="Arial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 spc="75">
                          <a:solidFill>
                            <a:schemeClr val="tx1"/>
                          </a:solidFill>
                          <a:effectLst/>
                          <a:latin typeface="Gill Sans MT"/>
                          <a:ea typeface="Calibri"/>
                          <a:cs typeface="Arial"/>
                        </a:rPr>
                        <a:t>Baby boiled potatoes</a:t>
                      </a:r>
                      <a:endParaRPr lang="en-GB" sz="2200"/>
                    </a:p>
                    <a:p>
                      <a:pPr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200" spc="75">
                          <a:solidFill>
                            <a:schemeClr val="tx1"/>
                          </a:solidFill>
                          <a:effectLst/>
                          <a:latin typeface="Gill Sans MT"/>
                          <a:ea typeface="Calibri"/>
                          <a:cs typeface="Arial"/>
                        </a:rPr>
                        <a:t>Steamed carrots</a:t>
                      </a:r>
                    </a:p>
                    <a:p>
                      <a:pPr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200" spc="75">
                          <a:solidFill>
                            <a:schemeClr val="tx1"/>
                          </a:solidFill>
                          <a:effectLst/>
                          <a:latin typeface="Gill Sans MT"/>
                          <a:ea typeface="Calibri"/>
                          <a:cs typeface="Arial"/>
                        </a:rPr>
                        <a:t>Courgettes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2200" spc="75">
                        <a:solidFill>
                          <a:schemeClr val="tx1"/>
                        </a:solidFill>
                        <a:effectLst/>
                        <a:latin typeface="Gill Sans MT"/>
                        <a:ea typeface="Calibri"/>
                        <a:cs typeface="Arial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 spc="75">
                          <a:solidFill>
                            <a:schemeClr val="tx1"/>
                          </a:solidFill>
                          <a:effectLst/>
                          <a:latin typeface="Gill Sans MT"/>
                          <a:ea typeface="Calibri"/>
                          <a:cs typeface="Arial"/>
                        </a:rPr>
                        <a:t>Pasta with Tomato and herb Sauce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 spc="75">
                          <a:solidFill>
                            <a:schemeClr val="tx1"/>
                          </a:solidFill>
                          <a:effectLst/>
                          <a:latin typeface="Gill Sans MT"/>
                          <a:ea typeface="Calibri"/>
                          <a:cs typeface="Arial"/>
                        </a:rPr>
                        <a:t>Jacket Potato and Beans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2200" spc="75">
                        <a:solidFill>
                          <a:schemeClr val="tx1"/>
                        </a:solidFill>
                        <a:effectLst/>
                        <a:latin typeface="Gill Sans MT"/>
                        <a:ea typeface="Calibri"/>
                        <a:cs typeface="Arial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 spc="75">
                          <a:solidFill>
                            <a:schemeClr val="tx1"/>
                          </a:solidFill>
                          <a:effectLst/>
                          <a:latin typeface="Gill Sans MT"/>
                          <a:ea typeface="Calibri"/>
                          <a:cs typeface="Arial"/>
                        </a:rPr>
                        <a:t>Tiramisu</a:t>
                      </a:r>
                    </a:p>
                  </a:txBody>
                  <a:tcPr marL="71755" marR="71755" marT="71755" marB="71755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 spc="75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Vegetarian French onion soup</a:t>
                      </a:r>
                      <a:endParaRPr lang="en-GB" sz="2200" spc="75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n-GB" sz="2200" spc="75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200" spc="75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Tangy Peruvian chicken with green sauce</a:t>
                      </a:r>
                      <a:endParaRPr lang="en-GB"/>
                    </a:p>
                    <a:p>
                      <a:pPr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n-GB" sz="2200" spc="75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200" spc="75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Hoisin vegetable chow </a:t>
                      </a:r>
                      <a:r>
                        <a:rPr lang="en-GB" sz="2200" spc="75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mein</a:t>
                      </a:r>
                      <a:endParaRPr lang="en-GB" sz="2200" spc="75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n-GB" sz="2200" spc="75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200" spc="75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Roasted courgettes</a:t>
                      </a:r>
                    </a:p>
                    <a:p>
                      <a:pPr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200" spc="75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Corn on the cob</a:t>
                      </a:r>
                    </a:p>
                    <a:p>
                      <a:pPr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200" spc="75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Braised chickpeas with tomatoes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2200" spc="75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 spc="75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Pasta with sundried pesto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 spc="75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Jacket Potato with Beans</a:t>
                      </a:r>
                      <a:endParaRPr lang="en-GB" sz="2200" spc="75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2200" spc="75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 spc="75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Selection of cut fruit and jelly</a:t>
                      </a:r>
                    </a:p>
                  </a:txBody>
                  <a:tcPr marL="71755" marR="71755" marT="71755" marB="71755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200" spc="75">
                          <a:solidFill>
                            <a:schemeClr val="tx1"/>
                          </a:solidFill>
                          <a:effectLst/>
                          <a:latin typeface="Gill Sans MT"/>
                          <a:ea typeface="Calibri"/>
                          <a:cs typeface="Arial"/>
                        </a:rPr>
                        <a:t>Vegetable broth </a:t>
                      </a:r>
                      <a:endParaRPr lang="en-US"/>
                    </a:p>
                    <a:p>
                      <a:pPr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200" spc="75">
                          <a:solidFill>
                            <a:schemeClr val="tx1"/>
                          </a:solidFill>
                          <a:effectLst/>
                          <a:latin typeface="Gill Sans MT"/>
                          <a:ea typeface="Calibri"/>
                          <a:cs typeface="Arial"/>
                        </a:rPr>
                        <a:t>soup</a:t>
                      </a:r>
                    </a:p>
                    <a:p>
                      <a:pPr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n-GB" sz="2200" spc="75">
                        <a:solidFill>
                          <a:schemeClr val="tx1"/>
                        </a:solidFill>
                        <a:effectLst/>
                        <a:latin typeface="Gill Sans MT"/>
                        <a:ea typeface="Calibri"/>
                        <a:cs typeface="Arial"/>
                      </a:endParaRPr>
                    </a:p>
                    <a:p>
                      <a:pPr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200" spc="75">
                          <a:solidFill>
                            <a:schemeClr val="tx1"/>
                          </a:solidFill>
                          <a:effectLst/>
                          <a:latin typeface="Gill Sans MT"/>
                          <a:ea typeface="Calibri"/>
                          <a:cs typeface="Arial"/>
                        </a:rPr>
                        <a:t>Honey and ginger roast </a:t>
                      </a:r>
                    </a:p>
                    <a:p>
                      <a:pPr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200" spc="75">
                          <a:solidFill>
                            <a:schemeClr val="tx1"/>
                          </a:solidFill>
                          <a:effectLst/>
                          <a:latin typeface="Gill Sans MT"/>
                          <a:ea typeface="Calibri"/>
                          <a:cs typeface="Arial"/>
                        </a:rPr>
                        <a:t>gammon</a:t>
                      </a:r>
                    </a:p>
                    <a:p>
                      <a:pPr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n-GB" sz="2200" spc="75">
                        <a:solidFill>
                          <a:schemeClr val="tx1"/>
                        </a:solidFill>
                        <a:effectLst/>
                        <a:latin typeface="Gill Sans MT"/>
                        <a:ea typeface="Calibri"/>
                        <a:cs typeface="Arial"/>
                      </a:endParaRPr>
                    </a:p>
                    <a:p>
                      <a:pPr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200" spc="75" dirty="0">
                          <a:solidFill>
                            <a:schemeClr val="tx1"/>
                          </a:solidFill>
                          <a:effectLst/>
                          <a:latin typeface="Gill Sans MT"/>
                          <a:ea typeface="Calibri"/>
                          <a:cs typeface="Arial"/>
                        </a:rPr>
                        <a:t>Broccoli, chilli and mozzarella bake</a:t>
                      </a:r>
                    </a:p>
                    <a:p>
                      <a:pPr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n-GB" sz="2200" spc="75">
                        <a:solidFill>
                          <a:schemeClr val="tx1"/>
                        </a:solidFill>
                        <a:effectLst/>
                        <a:latin typeface="Gill Sans MT"/>
                        <a:ea typeface="Calibri"/>
                        <a:cs typeface="Arial"/>
                      </a:endParaRPr>
                    </a:p>
                    <a:p>
                      <a:pPr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200" spc="75">
                          <a:solidFill>
                            <a:schemeClr val="tx1"/>
                          </a:solidFill>
                          <a:effectLst/>
                          <a:latin typeface="Gill Sans MT"/>
                          <a:ea typeface="Calibri"/>
                          <a:cs typeface="Arial"/>
                        </a:rPr>
                        <a:t>Roast potatoes </a:t>
                      </a:r>
                    </a:p>
                    <a:p>
                      <a:pPr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200" spc="75">
                          <a:solidFill>
                            <a:schemeClr val="tx1"/>
                          </a:solidFill>
                          <a:effectLst/>
                          <a:latin typeface="Gill Sans MT"/>
                          <a:ea typeface="Calibri"/>
                          <a:cs typeface="Arial"/>
                        </a:rPr>
                        <a:t>Roast parsnips</a:t>
                      </a:r>
                    </a:p>
                    <a:p>
                      <a:pPr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200" spc="75">
                          <a:solidFill>
                            <a:schemeClr val="tx1"/>
                          </a:solidFill>
                          <a:effectLst/>
                          <a:latin typeface="Gill Sans MT"/>
                          <a:ea typeface="Calibri"/>
                          <a:cs typeface="Arial"/>
                        </a:rPr>
                        <a:t>Green beans</a:t>
                      </a:r>
                    </a:p>
                    <a:p>
                      <a:pPr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n-GB" sz="2200" spc="75">
                        <a:solidFill>
                          <a:schemeClr val="tx1"/>
                        </a:solidFill>
                        <a:effectLst/>
                        <a:latin typeface="Gill Sans MT"/>
                        <a:ea typeface="Calibri"/>
                        <a:cs typeface="Arial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 spc="75">
                          <a:solidFill>
                            <a:schemeClr val="tx1"/>
                          </a:solidFill>
                          <a:effectLst/>
                          <a:latin typeface="Gill Sans MT"/>
                          <a:ea typeface="Calibri"/>
                          <a:cs typeface="Arial"/>
                        </a:rPr>
                        <a:t>Pasta with cheese sauce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 spc="75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77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Jacket Potato with Beans</a:t>
                      </a:r>
                      <a:endParaRPr lang="en-GB" sz="2200" spc="75">
                        <a:solidFill>
                          <a:schemeClr val="tx1"/>
                        </a:solidFill>
                        <a:effectLst/>
                        <a:latin typeface="Gill Sans MT"/>
                        <a:ea typeface="Calibri"/>
                        <a:cs typeface="Arial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2200" spc="75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77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 spc="75">
                          <a:solidFill>
                            <a:schemeClr val="tx1"/>
                          </a:solidFill>
                          <a:effectLst/>
                          <a:latin typeface="Gill Sans MT"/>
                          <a:ea typeface="Calibri"/>
                          <a:cs typeface="Arial"/>
                        </a:rPr>
                        <a:t>Jam and coconut sponge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2200" spc="75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77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1755" marR="71755" marT="71755" marB="71755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200" spc="75">
                          <a:solidFill>
                            <a:schemeClr val="tx1"/>
                          </a:solidFill>
                          <a:effectLst/>
                          <a:latin typeface="Gill Sans MT"/>
                          <a:ea typeface="Calibri"/>
                          <a:cs typeface="Arial"/>
                        </a:rPr>
                        <a:t>Butternut squash and chickpea soup</a:t>
                      </a:r>
                      <a:endParaRPr lang="en-US" sz="2200"/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2200" spc="75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77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200" spc="75">
                          <a:solidFill>
                            <a:schemeClr val="tx1"/>
                          </a:solidFill>
                          <a:effectLst/>
                          <a:latin typeface="Gill Sans MT"/>
                          <a:ea typeface="Calibri"/>
                          <a:cs typeface="Arial"/>
                        </a:rPr>
                        <a:t>Traditional pastry </a:t>
                      </a:r>
                      <a:endParaRPr lang="en-GB"/>
                    </a:p>
                    <a:p>
                      <a:pPr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200" spc="75">
                          <a:solidFill>
                            <a:schemeClr val="tx1"/>
                          </a:solidFill>
                          <a:effectLst/>
                          <a:latin typeface="Gill Sans MT"/>
                          <a:ea typeface="Calibri"/>
                          <a:cs typeface="Arial"/>
                        </a:rPr>
                        <a:t>topped beef mince </a:t>
                      </a:r>
                      <a:endParaRPr lang="en-GB"/>
                    </a:p>
                    <a:p>
                      <a:pPr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200" spc="75">
                          <a:solidFill>
                            <a:schemeClr val="tx1"/>
                          </a:solidFill>
                          <a:effectLst/>
                          <a:latin typeface="Gill Sans MT"/>
                          <a:ea typeface="Calibri"/>
                          <a:cs typeface="Arial"/>
                        </a:rPr>
                        <a:t>pie</a:t>
                      </a:r>
                      <a:endParaRPr lang="en-GB"/>
                    </a:p>
                    <a:p>
                      <a:pPr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n-GB" sz="2200" spc="75">
                        <a:solidFill>
                          <a:schemeClr val="tx1"/>
                        </a:solidFill>
                        <a:effectLst/>
                        <a:latin typeface="Gill Sans MT"/>
                        <a:ea typeface="Calibri"/>
                        <a:cs typeface="Arial"/>
                      </a:endParaRPr>
                    </a:p>
                    <a:p>
                      <a:pPr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200" spc="75">
                          <a:solidFill>
                            <a:schemeClr val="tx1"/>
                          </a:solidFill>
                          <a:effectLst/>
                          <a:latin typeface="Gill Sans MT"/>
                          <a:ea typeface="Calibri"/>
                          <a:cs typeface="Arial"/>
                        </a:rPr>
                        <a:t>Spiced buttermilk halloumi burger</a:t>
                      </a:r>
                    </a:p>
                    <a:p>
                      <a:pPr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n-GB" sz="2200" spc="75">
                        <a:solidFill>
                          <a:schemeClr val="tx1"/>
                        </a:solidFill>
                        <a:effectLst/>
                        <a:latin typeface="Gill Sans MT"/>
                        <a:ea typeface="Calibri"/>
                        <a:cs typeface="Arial"/>
                      </a:endParaRPr>
                    </a:p>
                    <a:p>
                      <a:pPr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200" spc="75">
                          <a:solidFill>
                            <a:schemeClr val="tx1"/>
                          </a:solidFill>
                          <a:effectLst/>
                          <a:latin typeface="Gill Sans MT"/>
                          <a:ea typeface="Calibri"/>
                          <a:cs typeface="Arial"/>
                        </a:rPr>
                        <a:t>Mashed potatoes</a:t>
                      </a:r>
                    </a:p>
                    <a:p>
                      <a:pPr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200" spc="75">
                          <a:solidFill>
                            <a:schemeClr val="tx1"/>
                          </a:solidFill>
                          <a:effectLst/>
                          <a:latin typeface="Gill Sans MT"/>
                          <a:ea typeface="Calibri"/>
                          <a:cs typeface="Arial"/>
                        </a:rPr>
                        <a:t>Sauteed savoy cabbage</a:t>
                      </a:r>
                    </a:p>
                    <a:p>
                      <a:pPr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200" spc="75">
                          <a:solidFill>
                            <a:schemeClr val="tx1"/>
                          </a:solidFill>
                          <a:effectLst/>
                          <a:latin typeface="Gill Sans MT"/>
                          <a:ea typeface="Calibri"/>
                          <a:cs typeface="Arial"/>
                        </a:rPr>
                        <a:t>Broccoli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2200" spc="75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77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 spc="75" dirty="0">
                          <a:solidFill>
                            <a:schemeClr val="tx1"/>
                          </a:solidFill>
                          <a:effectLst/>
                          <a:latin typeface="Gill Sans MT"/>
                          <a:ea typeface="Calibri"/>
                          <a:cs typeface="Arial"/>
                        </a:rPr>
                        <a:t>Pasta with </a:t>
                      </a:r>
                      <a:r>
                        <a:rPr lang="en-GB" sz="2200" spc="75" dirty="0" err="1">
                          <a:solidFill>
                            <a:schemeClr val="tx1"/>
                          </a:solidFill>
                          <a:effectLst/>
                          <a:latin typeface="Gill Sans MT"/>
                          <a:ea typeface="Calibri"/>
                          <a:cs typeface="Arial"/>
                        </a:rPr>
                        <a:t>arrabiatta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 spc="75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77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Sauce</a:t>
                      </a:r>
                      <a:endParaRPr lang="en-GB" sz="2200" spc="75">
                        <a:solidFill>
                          <a:schemeClr val="tx1"/>
                        </a:solidFill>
                        <a:effectLst/>
                        <a:latin typeface="Gill Sans MT"/>
                        <a:ea typeface="Calibri"/>
                        <a:cs typeface="Arial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 spc="75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77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Jacket Potato with Beans</a:t>
                      </a:r>
                      <a:endParaRPr lang="en-GB" sz="2200" spc="75">
                        <a:solidFill>
                          <a:schemeClr val="tx1"/>
                        </a:solidFill>
                        <a:effectLst/>
                        <a:latin typeface="Gill Sans MT"/>
                        <a:ea typeface="Calibri"/>
                        <a:cs typeface="Arial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2200" spc="75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77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 spc="75" dirty="0">
                          <a:solidFill>
                            <a:schemeClr val="tx1"/>
                          </a:solidFill>
                          <a:effectLst/>
                          <a:latin typeface="Gill Sans MT"/>
                          <a:ea typeface="Calibri"/>
                          <a:cs typeface="Arial"/>
                        </a:rPr>
                        <a:t>Selection of cut fruit and jelly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2200" spc="75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77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1755" marR="71755" marT="71755" marB="71755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2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Spiced cauliflower </a:t>
                      </a:r>
                      <a:endParaRPr lang="en-US" sz="2200"/>
                    </a:p>
                    <a:p>
                      <a:pPr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2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soup</a:t>
                      </a:r>
                      <a:endParaRPr lang="en-US" sz="2200"/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22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Fresh breaded haddock</a:t>
                      </a:r>
                    </a:p>
                    <a:p>
                      <a:pPr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2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With lemon and tartare sauce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22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Pumpkin and kale pasta bake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22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Chips</a:t>
                      </a:r>
                      <a:endParaRPr lang="en-GB" sz="220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Garden peas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Mushy peas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22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Pasta with fresh herb cream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Sauce</a:t>
                      </a:r>
                      <a:endParaRPr lang="en-GB" sz="220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Jacket Potato with Beans</a:t>
                      </a:r>
                      <a:endParaRPr lang="en-GB" sz="220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22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Chocolate cake with chocolate sauce</a:t>
                      </a:r>
                    </a:p>
                  </a:txBody>
                  <a:tcPr marL="71755" marR="71755" marT="71755" marB="71755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2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Garden pea and mint </a:t>
                      </a:r>
                      <a:endParaRPr lang="en-US" sz="2200"/>
                    </a:p>
                    <a:p>
                      <a:pPr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2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soup</a:t>
                      </a:r>
                      <a:endParaRPr lang="en-US" sz="2200"/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22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2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Creamy pork and chorizo meatballs</a:t>
                      </a:r>
                      <a:endParaRPr lang="en-GB"/>
                    </a:p>
                    <a:p>
                      <a:pPr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n-GB" sz="220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2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Sweet chilli, mushroom rice noodle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22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2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Rigatoni pasta</a:t>
                      </a:r>
                    </a:p>
                    <a:p>
                      <a:pPr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2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Carrots</a:t>
                      </a:r>
                    </a:p>
                    <a:p>
                      <a:pPr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2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Mangetout</a:t>
                      </a:r>
                    </a:p>
                    <a:p>
                      <a:pPr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n-GB" sz="220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Pasta with basil and garlic sauce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Jacket Potato with Beans</a:t>
                      </a:r>
                      <a:endParaRPr lang="en-GB" sz="220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22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Selection of cut fruit and jelly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22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22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2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Tomato and basil </a:t>
                      </a:r>
                      <a:endParaRPr lang="en-US" sz="2200"/>
                    </a:p>
                    <a:p>
                      <a:pPr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2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soup</a:t>
                      </a:r>
                      <a:endParaRPr lang="en-US" sz="2200"/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22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Turkey fajitas with grilled peppers and onions</a:t>
                      </a:r>
                      <a:endParaRPr lang="en-GB" dirty="0"/>
                    </a:p>
                    <a:p>
                      <a:pPr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n-GB" sz="220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2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Spinach and paneer biryani</a:t>
                      </a:r>
                    </a:p>
                    <a:p>
                      <a:pPr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n-GB" sz="220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2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Guacamole </a:t>
                      </a:r>
                    </a:p>
                    <a:p>
                      <a:pPr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2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Salsa</a:t>
                      </a:r>
                    </a:p>
                    <a:p>
                      <a:pPr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2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Sour cream</a:t>
                      </a:r>
                    </a:p>
                    <a:p>
                      <a:pPr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2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Grated cheese</a:t>
                      </a:r>
                    </a:p>
                    <a:p>
                      <a:pPr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n-GB" sz="220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Pasta with tomato and roast pepper sauce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Jacket Potato with Beans</a:t>
                      </a:r>
                      <a:endParaRPr lang="en-GB" sz="220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22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Peach and ginger grumble with cream</a:t>
                      </a:r>
                    </a:p>
                  </a:txBody>
                  <a:tcPr marL="71755" marR="71755" marT="71755" marB="71755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5774175"/>
                  </a:ext>
                </a:extLst>
              </a:tr>
              <a:tr h="371243">
                <a:tc gridSpan="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spc="200" baseline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77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FOR ALLERGEN INFORMATION PLEASE SPEAK TO A MEMBER OF THE TEAM.</a:t>
                      </a:r>
                      <a:endParaRPr lang="en-GB" sz="1400" spc="200" baseline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6042331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970AD12F-C7E2-E04E-B68B-464FFC62990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17998" y="953344"/>
            <a:ext cx="73436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pc="400">
                <a:latin typeface="Gill Sans MT" panose="020B0502020104020203" pitchFamily="34" charset="77"/>
              </a:rPr>
              <a:t>WEEKLY MENU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06C8C4-26A3-7942-A708-F55B200732B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294662" y="1385392"/>
            <a:ext cx="5758461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spc="200">
                <a:latin typeface="Gill Sans MT"/>
              </a:rPr>
              <a:t>WEEK 9th - 15th LUNCH</a:t>
            </a:r>
          </a:p>
        </p:txBody>
      </p:sp>
    </p:spTree>
    <p:extLst>
      <p:ext uri="{BB962C8B-B14F-4D97-AF65-F5344CB8AC3E}">
        <p14:creationId xmlns:p14="http://schemas.microsoft.com/office/powerpoint/2010/main" val="3763744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D9830C-0998-48EA-B5F2-24F8C40B50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5223" y="0"/>
            <a:ext cx="24492858" cy="13716000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C0D5430-FB34-4645-BA24-9C6DB396E63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468312"/>
              </p:ext>
            </p:extLst>
          </p:nvPr>
        </p:nvGraphicFramePr>
        <p:xfrm>
          <a:off x="1323098" y="2291708"/>
          <a:ext cx="21736212" cy="10605141"/>
        </p:xfrm>
        <a:graphic>
          <a:graphicData uri="http://schemas.openxmlformats.org/drawingml/2006/table">
            <a:tbl>
              <a:tblPr firstRow="1" firstCol="1" bandRow="1"/>
              <a:tblGrid>
                <a:gridCol w="3137469">
                  <a:extLst>
                    <a:ext uri="{9D8B030D-6E8A-4147-A177-3AD203B41FA5}">
                      <a16:colId xmlns:a16="http://schemas.microsoft.com/office/drawing/2014/main" val="3792408492"/>
                    </a:ext>
                  </a:extLst>
                </a:gridCol>
                <a:gridCol w="2914520">
                  <a:extLst>
                    <a:ext uri="{9D8B030D-6E8A-4147-A177-3AD203B41FA5}">
                      <a16:colId xmlns:a16="http://schemas.microsoft.com/office/drawing/2014/main" val="1539597547"/>
                    </a:ext>
                  </a:extLst>
                </a:gridCol>
                <a:gridCol w="3063983">
                  <a:extLst>
                    <a:ext uri="{9D8B030D-6E8A-4147-A177-3AD203B41FA5}">
                      <a16:colId xmlns:a16="http://schemas.microsoft.com/office/drawing/2014/main" val="202141877"/>
                    </a:ext>
                  </a:extLst>
                </a:gridCol>
                <a:gridCol w="3503028">
                  <a:extLst>
                    <a:ext uri="{9D8B030D-6E8A-4147-A177-3AD203B41FA5}">
                      <a16:colId xmlns:a16="http://schemas.microsoft.com/office/drawing/2014/main" val="108589427"/>
                    </a:ext>
                  </a:extLst>
                </a:gridCol>
                <a:gridCol w="3222785">
                  <a:extLst>
                    <a:ext uri="{9D8B030D-6E8A-4147-A177-3AD203B41FA5}">
                      <a16:colId xmlns:a16="http://schemas.microsoft.com/office/drawing/2014/main" val="953002182"/>
                    </a:ext>
                  </a:extLst>
                </a:gridCol>
                <a:gridCol w="3158123">
                  <a:extLst>
                    <a:ext uri="{9D8B030D-6E8A-4147-A177-3AD203B41FA5}">
                      <a16:colId xmlns:a16="http://schemas.microsoft.com/office/drawing/2014/main" val="2748211558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1614306501"/>
                    </a:ext>
                  </a:extLst>
                </a:gridCol>
              </a:tblGrid>
              <a:tr h="4780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3200" spc="200" baseline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/>
                        </a:rPr>
                        <a:t>MONDAY</a:t>
                      </a:r>
                    </a:p>
                  </a:txBody>
                  <a:tcPr marL="71755" marR="71755" marT="71755" marB="71755" anchor="ctr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3200" spc="200" baseline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/>
                        </a:rPr>
                        <a:t>TUESDAY</a:t>
                      </a:r>
                    </a:p>
                  </a:txBody>
                  <a:tcPr marL="71755" marR="71755" marT="71755" marB="71755" anchor="ctr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3200" spc="200" baseline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/>
                        </a:rPr>
                        <a:t>WEDNESDAY</a:t>
                      </a:r>
                    </a:p>
                  </a:txBody>
                  <a:tcPr marL="71755" marR="71755" marT="71755" marB="71755" anchor="ctr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3200" spc="200" baseline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/>
                        </a:rPr>
                        <a:t>THURSDAY</a:t>
                      </a:r>
                    </a:p>
                  </a:txBody>
                  <a:tcPr marL="71755" marR="71755" marT="71755" marB="71755" anchor="ctr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3200" spc="200" baseline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FRIDAY</a:t>
                      </a:r>
                    </a:p>
                  </a:txBody>
                  <a:tcPr marL="71755" marR="71755" marT="71755" marB="71755" anchor="ctr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3200" spc="200" baseline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SATURDAY</a:t>
                      </a:r>
                    </a:p>
                  </a:txBody>
                  <a:tcPr marL="71755" marR="71755" marT="71755" marB="71755" anchor="ctr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3200" spc="200" baseline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/>
                        </a:rPr>
                        <a:t>SUNDAY</a:t>
                      </a:r>
                    </a:p>
                  </a:txBody>
                  <a:tcPr marL="71755" marR="71755" marT="71755" marB="71755" anchor="ctr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4561746"/>
                  </a:ext>
                </a:extLst>
              </a:tr>
              <a:tr h="9602073"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200" b="0" i="0" u="none" strike="noStrike" spc="75" noProof="0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Vegetable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2200" spc="75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77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200" spc="75">
                          <a:solidFill>
                            <a:schemeClr val="tx1"/>
                          </a:solidFill>
                          <a:effectLst/>
                          <a:latin typeface="Gill Sans MT"/>
                          <a:ea typeface="Calibri"/>
                          <a:cs typeface="Arial"/>
                        </a:rPr>
                        <a:t>BBQ pulled beef nachos</a:t>
                      </a:r>
                      <a:endParaRPr lang="en-GB"/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2200" spc="75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77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 spc="75">
                          <a:solidFill>
                            <a:schemeClr val="tx1"/>
                          </a:solidFill>
                          <a:effectLst/>
                          <a:latin typeface="Gill Sans MT"/>
                          <a:ea typeface="Calibri"/>
                          <a:cs typeface="Arial"/>
                        </a:rPr>
                        <a:t>Jackfruit and cauliflower curry with rice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2200" spc="75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77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 spc="75">
                          <a:solidFill>
                            <a:schemeClr val="tx1"/>
                          </a:solidFill>
                          <a:effectLst/>
                          <a:latin typeface="Gill Sans MT"/>
                          <a:ea typeface="Calibri"/>
                          <a:cs typeface="Arial"/>
                        </a:rPr>
                        <a:t>Guacamole</a:t>
                      </a:r>
                      <a:endParaRPr lang="en-GB"/>
                    </a:p>
                    <a:p>
                      <a:pPr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200" spc="75">
                          <a:solidFill>
                            <a:schemeClr val="tx1"/>
                          </a:solidFill>
                          <a:effectLst/>
                          <a:latin typeface="Gill Sans MT"/>
                          <a:ea typeface="Calibri"/>
                          <a:cs typeface="Arial"/>
                        </a:rPr>
                        <a:t>Salsa</a:t>
                      </a:r>
                    </a:p>
                    <a:p>
                      <a:pPr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200" spc="75">
                          <a:solidFill>
                            <a:schemeClr val="tx1"/>
                          </a:solidFill>
                          <a:effectLst/>
                          <a:latin typeface="Gill Sans MT"/>
                          <a:ea typeface="Calibri"/>
                          <a:cs typeface="Arial"/>
                        </a:rPr>
                        <a:t>Sour cream</a:t>
                      </a:r>
                    </a:p>
                    <a:p>
                      <a:pPr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200" spc="75">
                          <a:solidFill>
                            <a:schemeClr val="tx1"/>
                          </a:solidFill>
                          <a:effectLst/>
                          <a:latin typeface="Gill Sans MT"/>
                          <a:ea typeface="Calibri"/>
                          <a:cs typeface="Arial"/>
                        </a:rPr>
                        <a:t>Grated cheese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2200" spc="75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77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 spc="75">
                          <a:solidFill>
                            <a:schemeClr val="tx1"/>
                          </a:solidFill>
                          <a:effectLst/>
                          <a:latin typeface="Gill Sans MT"/>
                          <a:ea typeface="Calibri"/>
                          <a:cs typeface="Arial"/>
                        </a:rPr>
                        <a:t>Pasta with tomato and herb Sauce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2200" spc="75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77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 spc="75">
                          <a:solidFill>
                            <a:schemeClr val="tx1"/>
                          </a:solidFill>
                          <a:effectLst/>
                          <a:latin typeface="Gill Sans MT"/>
                          <a:ea typeface="Calibri"/>
                          <a:cs typeface="Arial"/>
                        </a:rPr>
                        <a:t>Tiramisu</a:t>
                      </a:r>
                    </a:p>
                  </a:txBody>
                  <a:tcPr marL="71755" marR="71755" marT="71755" marB="71755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200" b="0" i="0" u="none" strike="noStrike" spc="75" noProof="0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Vegetarian French onion soup</a:t>
                      </a:r>
                      <a:endParaRPr lang="en-US"/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2200" spc="75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200" spc="75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New York style hotdog with fried onions and tomato relish</a:t>
                      </a:r>
                      <a:endParaRPr lang="en-GB"/>
                    </a:p>
                    <a:p>
                      <a:pPr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n-GB" sz="2200" spc="75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200" spc="75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Vegan hotdogs with fried onions and tomato relish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2200" spc="75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 spc="75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Chipped potatoes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 spc="75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Sweetcorn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 spc="75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Garden peas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2200" spc="75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 spc="75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Pasta with sundried tomato pasta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2200" spc="75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 spc="75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Rich chocolate mousse</a:t>
                      </a:r>
                      <a:endParaRPr lang="en-GB" sz="2200" spc="75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200" b="0" i="0" u="none" strike="noStrike" spc="75" noProof="0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Vegetable broth </a:t>
                      </a:r>
                      <a:endParaRPr lang="en-GB" sz="2200" b="0" i="0" u="none" strike="noStrike" spc="75" noProof="0">
                        <a:solidFill>
                          <a:srgbClr val="000000"/>
                        </a:solidFill>
                        <a:effectLst/>
                        <a:latin typeface="Gill Sans MT"/>
                        <a:ea typeface="Calibri"/>
                        <a:cs typeface="Arial"/>
                      </a:endParaRPr>
                    </a:p>
                    <a:p>
                      <a:pPr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200" b="0" i="0" u="none" strike="noStrike" spc="75" noProof="0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soup</a:t>
                      </a:r>
                      <a:endParaRPr lang="en-GB"/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2200" spc="75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77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200" spc="75">
                          <a:solidFill>
                            <a:schemeClr val="tx1"/>
                          </a:solidFill>
                          <a:effectLst/>
                          <a:latin typeface="Gill Sans MT"/>
                          <a:ea typeface="Calibri"/>
                          <a:cs typeface="Arial"/>
                        </a:rPr>
                        <a:t>Mongolian pork with spring onions and ginger</a:t>
                      </a:r>
                      <a:endParaRPr lang="en-GB"/>
                    </a:p>
                    <a:p>
                      <a:pPr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n-GB" sz="2200" spc="75">
                        <a:solidFill>
                          <a:schemeClr val="tx1"/>
                        </a:solidFill>
                        <a:effectLst/>
                        <a:latin typeface="Gill Sans MT"/>
                        <a:ea typeface="Calibri"/>
                        <a:cs typeface="Arial"/>
                      </a:endParaRPr>
                    </a:p>
                    <a:p>
                      <a:pPr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200" spc="75">
                          <a:solidFill>
                            <a:schemeClr val="tx1"/>
                          </a:solidFill>
                          <a:effectLst/>
                          <a:latin typeface="Gill Sans MT"/>
                          <a:ea typeface="Calibri"/>
                          <a:cs typeface="Arial"/>
                        </a:rPr>
                        <a:t>Stir-fry smoked tofu with beansprouts and bamboo shoots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2200" spc="75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77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200" spc="75">
                          <a:solidFill>
                            <a:schemeClr val="tx1"/>
                          </a:solidFill>
                          <a:effectLst/>
                          <a:latin typeface="Gill Sans MT"/>
                          <a:ea typeface="Calibri"/>
                          <a:cs typeface="Arial"/>
                        </a:rPr>
                        <a:t>Egg noodles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 spc="75">
                          <a:solidFill>
                            <a:schemeClr val="tx1"/>
                          </a:solidFill>
                          <a:effectLst/>
                          <a:latin typeface="Gill Sans MT"/>
                          <a:ea typeface="Calibri"/>
                          <a:cs typeface="Arial"/>
                        </a:rPr>
                        <a:t>Mushroom and beansprout stir-fry</a:t>
                      </a:r>
                      <a:endParaRPr lang="en-GB"/>
                    </a:p>
                    <a:p>
                      <a:pPr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200" spc="75">
                          <a:solidFill>
                            <a:schemeClr val="tx1"/>
                          </a:solidFill>
                          <a:effectLst/>
                          <a:latin typeface="Gill Sans MT"/>
                          <a:ea typeface="Calibri"/>
                          <a:cs typeface="Arial"/>
                        </a:rPr>
                        <a:t>Steamed pak choi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2200" spc="75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77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 spc="75">
                          <a:solidFill>
                            <a:schemeClr val="tx1"/>
                          </a:solidFill>
                          <a:effectLst/>
                          <a:latin typeface="Gill Sans MT"/>
                          <a:ea typeface="Calibri"/>
                          <a:cs typeface="Arial"/>
                        </a:rPr>
                        <a:t>Pasta with cheese </a:t>
                      </a:r>
                    </a:p>
                    <a:p>
                      <a:pPr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200" spc="75">
                          <a:solidFill>
                            <a:schemeClr val="tx1"/>
                          </a:solidFill>
                          <a:effectLst/>
                          <a:latin typeface="Gill Sans MT"/>
                          <a:ea typeface="Calibri"/>
                          <a:cs typeface="Arial"/>
                        </a:rPr>
                        <a:t>sauce</a:t>
                      </a:r>
                      <a:endParaRPr lang="en-GB"/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2200" spc="75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77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 spc="75" dirty="0" err="1">
                          <a:solidFill>
                            <a:schemeClr val="tx1"/>
                          </a:solidFill>
                          <a:effectLst/>
                          <a:latin typeface="Gill Sans MT"/>
                          <a:ea typeface="Calibri"/>
                          <a:cs typeface="Arial"/>
                        </a:rPr>
                        <a:t>Glenalmond</a:t>
                      </a:r>
                      <a:r>
                        <a:rPr lang="en-GB" sz="2200" spc="75" dirty="0">
                          <a:solidFill>
                            <a:schemeClr val="tx1"/>
                          </a:solidFill>
                          <a:effectLst/>
                          <a:latin typeface="Gill Sans MT"/>
                          <a:ea typeface="Calibri"/>
                          <a:cs typeface="Arial"/>
                        </a:rPr>
                        <a:t> mess</a:t>
                      </a:r>
                    </a:p>
                  </a:txBody>
                  <a:tcPr marL="71755" marR="71755" marT="71755" marB="71755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200" b="0" i="0" u="none" strike="noStrike" spc="75" noProof="0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Butternut squash and chickpea soup</a:t>
                      </a:r>
                      <a:endParaRPr lang="en-US"/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2200" spc="75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77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 spc="75">
                          <a:solidFill>
                            <a:schemeClr val="tx1"/>
                          </a:solidFill>
                          <a:effectLst/>
                          <a:latin typeface="Gill Sans MT"/>
                          <a:ea typeface="Calibri"/>
                          <a:cs typeface="Arial"/>
                        </a:rPr>
                        <a:t>Katsu chicken with fragrant curry sauce</a:t>
                      </a:r>
                    </a:p>
                    <a:p>
                      <a:pPr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n-GB" sz="2200" spc="75">
                        <a:solidFill>
                          <a:schemeClr val="tx1"/>
                        </a:solidFill>
                        <a:effectLst/>
                        <a:latin typeface="Gill Sans MT"/>
                        <a:ea typeface="Calibri"/>
                        <a:cs typeface="Arial"/>
                      </a:endParaRPr>
                    </a:p>
                    <a:p>
                      <a:pPr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200" spc="75">
                          <a:solidFill>
                            <a:schemeClr val="tx1"/>
                          </a:solidFill>
                          <a:effectLst/>
                          <a:latin typeface="Gill Sans MT"/>
                          <a:ea typeface="Calibri"/>
                          <a:cs typeface="Arial"/>
                        </a:rPr>
                        <a:t>Loaded mac cheese with garlic mushrooms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2200" spc="75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77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 spc="75">
                          <a:solidFill>
                            <a:schemeClr val="tx1"/>
                          </a:solidFill>
                          <a:effectLst/>
                          <a:latin typeface="Gill Sans MT"/>
                          <a:ea typeface="Calibri"/>
                          <a:cs typeface="Arial"/>
                        </a:rPr>
                        <a:t>Spiced rice</a:t>
                      </a:r>
                      <a:endParaRPr lang="en-GB"/>
                    </a:p>
                    <a:p>
                      <a:pPr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200" spc="75">
                          <a:solidFill>
                            <a:schemeClr val="tx1"/>
                          </a:solidFill>
                          <a:effectLst/>
                          <a:latin typeface="Gill Sans MT"/>
                          <a:ea typeface="Calibri"/>
                          <a:cs typeface="Arial"/>
                        </a:rPr>
                        <a:t>Roast cauliflower </a:t>
                      </a:r>
                    </a:p>
                    <a:p>
                      <a:pPr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200" spc="75">
                          <a:solidFill>
                            <a:schemeClr val="tx1"/>
                          </a:solidFill>
                          <a:effectLst/>
                          <a:latin typeface="Gill Sans MT"/>
                          <a:ea typeface="Calibri"/>
                          <a:cs typeface="Arial"/>
                        </a:rPr>
                        <a:t>Sugar snap peas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2200" spc="75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77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 spc="75" dirty="0">
                          <a:solidFill>
                            <a:schemeClr val="tx1"/>
                          </a:solidFill>
                          <a:effectLst/>
                          <a:latin typeface="Gill Sans MT"/>
                          <a:ea typeface="Calibri"/>
                          <a:cs typeface="Arial"/>
                        </a:rPr>
                        <a:t>Pasta with </a:t>
                      </a:r>
                      <a:r>
                        <a:rPr lang="en-GB" sz="2200" spc="75" dirty="0" err="1">
                          <a:solidFill>
                            <a:schemeClr val="tx1"/>
                          </a:solidFill>
                          <a:effectLst/>
                          <a:latin typeface="Gill Sans MT"/>
                          <a:ea typeface="Calibri"/>
                          <a:cs typeface="Arial"/>
                        </a:rPr>
                        <a:t>arrabiatta</a:t>
                      </a:r>
                      <a:r>
                        <a:rPr lang="en-GB" sz="2200" spc="75" dirty="0">
                          <a:solidFill>
                            <a:schemeClr val="tx1"/>
                          </a:solidFill>
                          <a:effectLst/>
                          <a:latin typeface="Gill Sans MT"/>
                          <a:ea typeface="Calibri"/>
                          <a:cs typeface="Arial"/>
                        </a:rPr>
                        <a:t>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 spc="75">
                          <a:solidFill>
                            <a:schemeClr val="tx1"/>
                          </a:solidFill>
                          <a:effectLst/>
                          <a:latin typeface="Gill Sans MT"/>
                          <a:ea typeface="Calibri"/>
                          <a:cs typeface="Arial"/>
                        </a:rPr>
                        <a:t> sauce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2200" spc="75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77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 spc="75">
                          <a:solidFill>
                            <a:schemeClr val="tx1"/>
                          </a:solidFill>
                          <a:effectLst/>
                          <a:latin typeface="Gill Sans MT"/>
                          <a:ea typeface="Calibri"/>
                          <a:cs typeface="Arial"/>
                        </a:rPr>
                        <a:t>Bread and butter pudding</a:t>
                      </a:r>
                    </a:p>
                  </a:txBody>
                  <a:tcPr marL="71755" marR="71755" marT="71755" marB="71755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200" b="0" i="0" u="none" strike="noStrike" noProof="0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Spiced cauliflower </a:t>
                      </a:r>
                      <a:endParaRPr lang="en-GB" sz="2200" b="0" i="0" u="none" strike="noStrike" noProof="0">
                        <a:solidFill>
                          <a:srgbClr val="000000"/>
                        </a:solidFill>
                        <a:effectLst/>
                        <a:latin typeface="Gill Sans MT"/>
                        <a:ea typeface="Calibri"/>
                        <a:cs typeface="Times New Roman"/>
                      </a:endParaRPr>
                    </a:p>
                    <a:p>
                      <a:pPr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200" b="0" i="0" u="none" strike="noStrike" noProof="0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soup</a:t>
                      </a:r>
                      <a:endParaRPr lang="en-GB"/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22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Japanese turkey </a:t>
                      </a:r>
                      <a:r>
                        <a:rPr lang="en-GB" sz="2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soboro</a:t>
                      </a:r>
                      <a:endParaRPr lang="en-GB" sz="2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n-GB" sz="220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Bang </a:t>
                      </a:r>
                      <a:r>
                        <a:rPr lang="en-GB" sz="2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bang</a:t>
                      </a:r>
                      <a:r>
                        <a:rPr lang="en-GB" sz="2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roast squash with noodles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22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2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Miso rice</a:t>
                      </a:r>
                      <a:endParaRPr lang="en-GB"/>
                    </a:p>
                    <a:p>
                      <a:pPr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2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Pickled red cabbage</a:t>
                      </a:r>
                      <a:endParaRPr lang="en-GB" sz="2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2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Sauteed leeks</a:t>
                      </a:r>
                      <a:endParaRPr lang="en-GB" sz="2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n-GB" sz="220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Pasta with basil and garlic pesto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22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Coffee caramel oat bar</a:t>
                      </a:r>
                    </a:p>
                  </a:txBody>
                  <a:tcPr marL="71755" marR="71755" marT="71755" marB="71755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200" b="0" i="0" u="none" strike="noStrike" noProof="0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Garden pea and mint </a:t>
                      </a:r>
                      <a:endParaRPr lang="en-GB" sz="2200" b="0" i="0" u="none" strike="noStrike" noProof="0">
                        <a:solidFill>
                          <a:srgbClr val="000000"/>
                        </a:solidFill>
                        <a:effectLst/>
                        <a:latin typeface="Gill Sans MT"/>
                        <a:ea typeface="Calibri"/>
                        <a:cs typeface="Times New Roman"/>
                      </a:endParaRPr>
                    </a:p>
                    <a:p>
                      <a:pPr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200" b="0" i="0" u="none" strike="noStrike" noProof="0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soup</a:t>
                      </a:r>
                      <a:endParaRPr lang="en-GB"/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22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2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Rich lamb hotpot with rosemary and </a:t>
                      </a:r>
                      <a:r>
                        <a:rPr lang="en-GB" sz="2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garlic</a:t>
                      </a:r>
                    </a:p>
                    <a:p>
                      <a:pPr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n-GB" sz="220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Sweet potato and halloumi </a:t>
                      </a:r>
                      <a:r>
                        <a:rPr lang="en-GB" sz="2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rosti</a:t>
                      </a:r>
                      <a:r>
                        <a:rPr lang="en-GB" sz="2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with </a:t>
                      </a:r>
                      <a:r>
                        <a:rPr lang="en-GB" sz="2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swee</a:t>
                      </a:r>
                      <a:r>
                        <a:rPr lang="en-GB" sz="2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t chilli sauce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22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2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Miso rice</a:t>
                      </a:r>
                    </a:p>
                    <a:p>
                      <a:pPr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2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Pickled red cabbage </a:t>
                      </a:r>
                    </a:p>
                    <a:p>
                      <a:pPr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2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Sauteed leeks</a:t>
                      </a:r>
                    </a:p>
                    <a:p>
                      <a:pPr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n-GB" sz="220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Pasta with garlic mushroom sauce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22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Victoria Sponge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22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200" b="0" i="0" u="none" strike="noStrike" noProof="0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Tomato and basil </a:t>
                      </a:r>
                      <a:endParaRPr lang="en-GB" sz="2200" b="0" i="0" u="none" strike="noStrike" noProof="0">
                        <a:solidFill>
                          <a:srgbClr val="000000"/>
                        </a:solidFill>
                        <a:effectLst/>
                        <a:latin typeface="Gill Sans MT"/>
                        <a:ea typeface="Calibri"/>
                        <a:cs typeface="Times New Roman"/>
                      </a:endParaRPr>
                    </a:p>
                    <a:p>
                      <a:pPr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200" b="0" i="0" u="none" strike="noStrike" noProof="0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soup</a:t>
                      </a:r>
                      <a:endParaRPr lang="en-GB"/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22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2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Sweet and sour chicken with prawn crackers</a:t>
                      </a:r>
                      <a:endParaRPr lang="en-GB"/>
                    </a:p>
                    <a:p>
                      <a:pPr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n-GB" sz="220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2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Spinach and ricotta cannelloni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22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2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Soy noodles</a:t>
                      </a:r>
                    </a:p>
                    <a:p>
                      <a:pPr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2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Carrots</a:t>
                      </a:r>
                    </a:p>
                    <a:p>
                      <a:pPr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2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Broccoli</a:t>
                      </a:r>
                    </a:p>
                    <a:p>
                      <a:pPr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n-GB" sz="220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Pasta with tomato and roast pepper sauce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22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Lemon posset</a:t>
                      </a:r>
                    </a:p>
                  </a:txBody>
                  <a:tcPr marL="71755" marR="71755" marT="71755" marB="71755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5774175"/>
                  </a:ext>
                </a:extLst>
              </a:tr>
              <a:tr h="371243">
                <a:tc gridSpan="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spc="200" baseline="0">
                          <a:solidFill>
                            <a:schemeClr val="tx1"/>
                          </a:solidFill>
                          <a:effectLst/>
                          <a:latin typeface="Gill Sans MT"/>
                          <a:ea typeface="Calibri"/>
                          <a:cs typeface="Arial"/>
                        </a:rPr>
                        <a:t>FOR ALLERGEN INFORMATION PLEASE SPEAK TO A MEMBER OF THE TEAM.</a:t>
                      </a:r>
                    </a:p>
                  </a:txBody>
                  <a:tcPr marL="71755" marR="71755" marT="71755" marB="71755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6042331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970AD12F-C7E2-E04E-B68B-464FFC62990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17998" y="953344"/>
            <a:ext cx="73436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pc="400">
                <a:latin typeface="Gill Sans MT" panose="020B0502020104020203" pitchFamily="34" charset="77"/>
              </a:rPr>
              <a:t>WEEKLY MENU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06C8C4-26A3-7942-A708-F55B200732B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294662" y="1385392"/>
            <a:ext cx="5758461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spc="200">
                <a:latin typeface="Gill Sans MT"/>
              </a:rPr>
              <a:t>WEEK 9th – 15th DINNER</a:t>
            </a:r>
          </a:p>
        </p:txBody>
      </p:sp>
    </p:spTree>
    <p:extLst>
      <p:ext uri="{BB962C8B-B14F-4D97-AF65-F5344CB8AC3E}">
        <p14:creationId xmlns:p14="http://schemas.microsoft.com/office/powerpoint/2010/main" val="21177298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 Autumn Template Weekly Digital Landsape" id="{5C27D84B-8C11-C34D-B6AF-F0DA29286096}" vid="{09622C5B-03D8-2243-88C4-8444031F4F7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c890bdba-a4e1-4fcb-b34a-872c31aea511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BBFAF8BA350D24B9781188080EA9742" ma:contentTypeVersion="5" ma:contentTypeDescription="Create a new document." ma:contentTypeScope="" ma:versionID="6bf2fc52f4806be93d8edcaa11199e0d">
  <xsd:schema xmlns:xsd="http://www.w3.org/2001/XMLSchema" xmlns:xs="http://www.w3.org/2001/XMLSchema" xmlns:p="http://schemas.microsoft.com/office/2006/metadata/properties" xmlns:ns3="c890bdba-a4e1-4fcb-b34a-872c31aea511" targetNamespace="http://schemas.microsoft.com/office/2006/metadata/properties" ma:root="true" ma:fieldsID="e4abfa1451acd9ccb820da348670724a" ns3:_="">
    <xsd:import namespace="c890bdba-a4e1-4fcb-b34a-872c31aea511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90bdba-a4e1-4fcb-b34a-872c31aea511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12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3F05326-D192-4680-B228-022ADE9F299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B11F9E4-F813-4E61-9A32-1C66323F35F6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c890bdba-a4e1-4fcb-b34a-872c31aea511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A3075B0-42B5-4D4C-95FF-BF3BD8BBA83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890bdba-a4e1-4fcb-b34a-872c31aea51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 Autumn Template Weekly Digital Landsape</Template>
  <TotalTime>1</TotalTime>
  <Words>526</Words>
  <Application>Microsoft Office PowerPoint</Application>
  <PresentationFormat>Custom</PresentationFormat>
  <Paragraphs>229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Gill Sans MT</vt:lpstr>
      <vt:lpstr>Times New Roman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Lina Gondek</dc:creator>
  <cp:lastModifiedBy>Kirstine Elder-Brodie</cp:lastModifiedBy>
  <cp:revision>164</cp:revision>
  <cp:lastPrinted>2026-03-09T16:23:50Z</cp:lastPrinted>
  <dcterms:created xsi:type="dcterms:W3CDTF">2025-09-02T10:35:13Z</dcterms:created>
  <dcterms:modified xsi:type="dcterms:W3CDTF">2026-03-09T16:25:10Z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0x0101007BBFAF8BA350D24B9781188080EA9742</vt:lpwstr>
  </property>
</Properties>
</file>