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4"/>
  </p:sldMasterIdLst>
  <p:notesMasterIdLst>
    <p:notesMasterId r:id="rId7"/>
  </p:notesMasterIdLst>
  <p:sldIdLst>
    <p:sldId id="271" r:id="rId5"/>
    <p:sldId id="269" r:id="rId6"/>
  </p:sldIdLst>
  <p:sldSz cx="24382413" cy="13716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029"/>
    <a:srgbClr val="B4231D"/>
    <a:srgbClr val="0189D1"/>
    <a:srgbClr val="E49800"/>
    <a:srgbClr val="D14856"/>
    <a:srgbClr val="86CABB"/>
    <a:srgbClr val="232F4E"/>
    <a:srgbClr val="32AA5C"/>
    <a:srgbClr val="EC5D47"/>
    <a:srgbClr val="13AC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86E633-532A-5126-C45C-C8AB440CC33F}" v="1366" dt="2026-01-19T11:27:44.858"/>
    <p1510:client id="{8D0674BA-50F6-6A52-8432-71A17E4D6FE7}" v="516" dt="2026-01-19T11:00:08.302"/>
    <p1510:client id="{A286D094-C0D6-66DD-7274-FFC82BBC87EB}" v="956" dt="2026-01-19T10:54:29.2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ine Elder-Brodie" userId="S::kirstine.brodie@thomasfranks.com::47e7b52b-d833-4e75-b022-f0cc2bee83b0" providerId="AD" clId="Web-{8D0674BA-50F6-6A52-8432-71A17E4D6FE7}"/>
    <pc:docChg chg="modSld">
      <pc:chgData name="Kirstine Elder-Brodie" userId="S::kirstine.brodie@thomasfranks.com::47e7b52b-d833-4e75-b022-f0cc2bee83b0" providerId="AD" clId="Web-{8D0674BA-50F6-6A52-8432-71A17E4D6FE7}" dt="2026-01-19T10:59:45.769" v="507"/>
      <pc:docMkLst>
        <pc:docMk/>
      </pc:docMkLst>
      <pc:sldChg chg="modSp">
        <pc:chgData name="Kirstine Elder-Brodie" userId="S::kirstine.brodie@thomasfranks.com::47e7b52b-d833-4e75-b022-f0cc2bee83b0" providerId="AD" clId="Web-{8D0674BA-50F6-6A52-8432-71A17E4D6FE7}" dt="2026-01-19T10:59:45.769" v="507"/>
        <pc:sldMkLst>
          <pc:docMk/>
          <pc:sldMk cId="3763744865" sldId="271"/>
        </pc:sldMkLst>
        <pc:graphicFrameChg chg="mod modGraphic">
          <ac:chgData name="Kirstine Elder-Brodie" userId="S::kirstine.brodie@thomasfranks.com::47e7b52b-d833-4e75-b022-f0cc2bee83b0" providerId="AD" clId="Web-{8D0674BA-50F6-6A52-8432-71A17E4D6FE7}" dt="2026-01-19T10:59:45.769" v="507"/>
          <ac:graphicFrameMkLst>
            <pc:docMk/>
            <pc:sldMk cId="3763744865" sldId="271"/>
            <ac:graphicFrameMk id="8" creationId="{5C0D5430-FB34-4645-BA24-9C6DB396E63C}"/>
          </ac:graphicFrameMkLst>
        </pc:graphicFrameChg>
      </pc:sldChg>
    </pc:docChg>
  </pc:docChgLst>
  <pc:docChgLst>
    <pc:chgData name="Kirstine Elder-Brodie" userId="S::kirstine.brodie@thomasfranks.com::47e7b52b-d833-4e75-b022-f0cc2bee83b0" providerId="AD" clId="Web-{A286D094-C0D6-66DD-7274-FFC82BBC87EB}"/>
    <pc:docChg chg="modSld">
      <pc:chgData name="Kirstine Elder-Brodie" userId="S::kirstine.brodie@thomasfranks.com::47e7b52b-d833-4e75-b022-f0cc2bee83b0" providerId="AD" clId="Web-{A286D094-C0D6-66DD-7274-FFC82BBC87EB}" dt="2026-01-19T10:54:10.095" v="939"/>
      <pc:docMkLst>
        <pc:docMk/>
      </pc:docMkLst>
      <pc:sldChg chg="modSp">
        <pc:chgData name="Kirstine Elder-Brodie" userId="S::kirstine.brodie@thomasfranks.com::47e7b52b-d833-4e75-b022-f0cc2bee83b0" providerId="AD" clId="Web-{A286D094-C0D6-66DD-7274-FFC82BBC87EB}" dt="2026-01-19T10:54:10.095" v="939"/>
        <pc:sldMkLst>
          <pc:docMk/>
          <pc:sldMk cId="3763744865" sldId="271"/>
        </pc:sldMkLst>
        <pc:spChg chg="mod">
          <ac:chgData name="Kirstine Elder-Brodie" userId="S::kirstine.brodie@thomasfranks.com::47e7b52b-d833-4e75-b022-f0cc2bee83b0" providerId="AD" clId="Web-{A286D094-C0D6-66DD-7274-FFC82BBC87EB}" dt="2026-01-19T10:44:37.715" v="27" actId="20577"/>
          <ac:spMkLst>
            <pc:docMk/>
            <pc:sldMk cId="3763744865" sldId="271"/>
            <ac:spMk id="11" creationId="{4B06C8C4-26A3-7942-A708-F55B200732B1}"/>
          </ac:spMkLst>
        </pc:spChg>
        <pc:graphicFrameChg chg="mod modGraphic">
          <ac:chgData name="Kirstine Elder-Brodie" userId="S::kirstine.brodie@thomasfranks.com::47e7b52b-d833-4e75-b022-f0cc2bee83b0" providerId="AD" clId="Web-{A286D094-C0D6-66DD-7274-FFC82BBC87EB}" dt="2026-01-19T10:54:10.095" v="939"/>
          <ac:graphicFrameMkLst>
            <pc:docMk/>
            <pc:sldMk cId="3763744865" sldId="271"/>
            <ac:graphicFrameMk id="8" creationId="{5C0D5430-FB34-4645-BA24-9C6DB396E63C}"/>
          </ac:graphicFrameMkLst>
        </pc:graphicFrameChg>
      </pc:sldChg>
    </pc:docChg>
  </pc:docChgLst>
  <pc:docChgLst>
    <pc:chgData name="Kirstine Elder-Brodie" userId="S::kirstine.brodie@thomasfranks.com::47e7b52b-d833-4e75-b022-f0cc2bee83b0" providerId="AD" clId="Web-{7C86E633-532A-5126-C45C-C8AB440CC33F}"/>
    <pc:docChg chg="modSld">
      <pc:chgData name="Kirstine Elder-Brodie" userId="S::kirstine.brodie@thomasfranks.com::47e7b52b-d833-4e75-b022-f0cc2bee83b0" providerId="AD" clId="Web-{7C86E633-532A-5126-C45C-C8AB440CC33F}" dt="2026-01-19T11:27:44.858" v="1310"/>
      <pc:docMkLst>
        <pc:docMk/>
      </pc:docMkLst>
      <pc:sldChg chg="modSp">
        <pc:chgData name="Kirstine Elder-Brodie" userId="S::kirstine.brodie@thomasfranks.com::47e7b52b-d833-4e75-b022-f0cc2bee83b0" providerId="AD" clId="Web-{7C86E633-532A-5126-C45C-C8AB440CC33F}" dt="2026-01-19T11:27:44.858" v="1310"/>
        <pc:sldMkLst>
          <pc:docMk/>
          <pc:sldMk cId="2117729893" sldId="269"/>
        </pc:sldMkLst>
        <pc:spChg chg="mod">
          <ac:chgData name="Kirstine Elder-Brodie" userId="S::kirstine.brodie@thomasfranks.com::47e7b52b-d833-4e75-b022-f0cc2bee83b0" providerId="AD" clId="Web-{7C86E633-532A-5126-C45C-C8AB440CC33F}" dt="2026-01-19T11:06:20.616" v="15" actId="20577"/>
          <ac:spMkLst>
            <pc:docMk/>
            <pc:sldMk cId="2117729893" sldId="269"/>
            <ac:spMk id="11" creationId="{4B06C8C4-26A3-7942-A708-F55B200732B1}"/>
          </ac:spMkLst>
        </pc:spChg>
        <pc:graphicFrameChg chg="mod modGraphic">
          <ac:chgData name="Kirstine Elder-Brodie" userId="S::kirstine.brodie@thomasfranks.com::47e7b52b-d833-4e75-b022-f0cc2bee83b0" providerId="AD" clId="Web-{7C86E633-532A-5126-C45C-C8AB440CC33F}" dt="2026-01-19T11:27:44.858" v="1310"/>
          <ac:graphicFrameMkLst>
            <pc:docMk/>
            <pc:sldMk cId="2117729893" sldId="269"/>
            <ac:graphicFrameMk id="8" creationId="{5C0D5430-FB34-4645-BA24-9C6DB396E63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8056"/>
          </a:xfrm>
          <a:prstGeom prst="rect">
            <a:avLst/>
          </a:prstGeom>
        </p:spPr>
        <p:txBody>
          <a:bodyPr vert="horz" lIns="91412" tIns="45707" rIns="91412" bIns="4570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8056"/>
          </a:xfrm>
          <a:prstGeom prst="rect">
            <a:avLst/>
          </a:prstGeom>
        </p:spPr>
        <p:txBody>
          <a:bodyPr vert="horz" lIns="91412" tIns="45707" rIns="91412" bIns="45707" rtlCol="0"/>
          <a:lstStyle>
            <a:lvl1pPr algn="r">
              <a:defRPr sz="1200"/>
            </a:lvl1pPr>
          </a:lstStyle>
          <a:p>
            <a:fld id="{44E729D3-0F8E-CD46-8243-B739960A665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2" tIns="45707" rIns="91412" bIns="4570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12" tIns="45707" rIns="91412" bIns="45707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28587"/>
            <a:ext cx="2945659" cy="498055"/>
          </a:xfrm>
          <a:prstGeom prst="rect">
            <a:avLst/>
          </a:prstGeom>
        </p:spPr>
        <p:txBody>
          <a:bodyPr vert="horz" lIns="91412" tIns="45707" rIns="91412" bIns="4570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28587"/>
            <a:ext cx="2945659" cy="498055"/>
          </a:xfrm>
          <a:prstGeom prst="rect">
            <a:avLst/>
          </a:prstGeom>
        </p:spPr>
        <p:txBody>
          <a:bodyPr vert="horz" lIns="91412" tIns="45707" rIns="91412" bIns="45707" rtlCol="0" anchor="b"/>
          <a:lstStyle>
            <a:lvl1pPr algn="r">
              <a:defRPr sz="1200"/>
            </a:lvl1pPr>
          </a:lstStyle>
          <a:p>
            <a:fld id="{7A064D2A-7CE9-4C44-96E9-5633BEC61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15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64D2A-7CE9-4C44-96E9-5633BEC61D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15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64D2A-7CE9-4C44-96E9-5633BEC61D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27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eekly 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913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558" userDrawn="1">
          <p15:clr>
            <a:srgbClr val="5ACBF0"/>
          </p15:clr>
        </p15:guide>
        <p15:guide id="4" pos="14801" userDrawn="1">
          <p15:clr>
            <a:srgbClr val="5ACBF0"/>
          </p15:clr>
        </p15:guide>
        <p15:guide id="5" orient="horz" pos="555" userDrawn="1">
          <p15:clr>
            <a:srgbClr val="5ACBF0"/>
          </p15:clr>
        </p15:guide>
        <p15:guide id="6" orient="horz" pos="8085" userDrawn="1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8BCC79-6039-6A52-F68E-D2D8AA8E73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446"/>
            <a:ext cx="24382413" cy="1371510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83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b="0" i="0" kern="1200">
          <a:solidFill>
            <a:srgbClr val="232F4E"/>
          </a:solidFill>
          <a:latin typeface="Gill Sans MT" panose="020B0502020104020203" pitchFamily="34" charset="77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b="0" i="0" kern="1200">
          <a:solidFill>
            <a:srgbClr val="232F4E"/>
          </a:solidFill>
          <a:latin typeface="Gill Sans MT" panose="020B0502020104020203" pitchFamily="34" charset="77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b="0" i="0" kern="1200">
          <a:solidFill>
            <a:srgbClr val="232F4E"/>
          </a:solidFill>
          <a:latin typeface="Gill Sans MT" panose="020B0502020104020203" pitchFamily="34" charset="77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b="0" i="0" kern="1200">
          <a:solidFill>
            <a:srgbClr val="232F4E"/>
          </a:solidFill>
          <a:latin typeface="Gill Sans MT" panose="020B0502020104020203" pitchFamily="34" charset="77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b="0" i="0" kern="1200">
          <a:solidFill>
            <a:srgbClr val="232F4E"/>
          </a:solidFill>
          <a:latin typeface="Gill Sans MT" panose="020B0502020104020203" pitchFamily="34" charset="77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C6277F1-3FE3-4CB4-989E-8F8924BC7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26775"/>
            <a:ext cx="24437635" cy="13842776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C0D5430-FB34-4645-BA24-9C6DB396E6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9621875"/>
              </p:ext>
            </p:extLst>
          </p:nvPr>
        </p:nvGraphicFramePr>
        <p:xfrm>
          <a:off x="1173982" y="2177480"/>
          <a:ext cx="21581998" cy="10699306"/>
        </p:xfrm>
        <a:graphic>
          <a:graphicData uri="http://schemas.openxmlformats.org/drawingml/2006/table">
            <a:tbl>
              <a:tblPr firstRow="1" firstCol="1" bandRow="1"/>
              <a:tblGrid>
                <a:gridCol w="3023136">
                  <a:extLst>
                    <a:ext uri="{9D8B030D-6E8A-4147-A177-3AD203B41FA5}">
                      <a16:colId xmlns:a16="http://schemas.microsoft.com/office/drawing/2014/main" val="3792408492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1539597547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2141877"/>
                    </a:ext>
                  </a:extLst>
                </a:gridCol>
                <a:gridCol w="3375375">
                  <a:extLst>
                    <a:ext uri="{9D8B030D-6E8A-4147-A177-3AD203B41FA5}">
                      <a16:colId xmlns:a16="http://schemas.microsoft.com/office/drawing/2014/main" val="108589427"/>
                    </a:ext>
                  </a:extLst>
                </a:gridCol>
                <a:gridCol w="3105345">
                  <a:extLst>
                    <a:ext uri="{9D8B030D-6E8A-4147-A177-3AD203B41FA5}">
                      <a16:colId xmlns:a16="http://schemas.microsoft.com/office/drawing/2014/main" val="953002182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748211558"/>
                    </a:ext>
                  </a:extLst>
                </a:gridCol>
                <a:gridCol w="3077142">
                  <a:extLst>
                    <a:ext uri="{9D8B030D-6E8A-4147-A177-3AD203B41FA5}">
                      <a16:colId xmlns:a16="http://schemas.microsoft.com/office/drawing/2014/main" val="1614306501"/>
                    </a:ext>
                  </a:extLst>
                </a:gridCol>
              </a:tblGrid>
              <a:tr h="4780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GB" sz="3200" b="0" spc="20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GB" sz="3200" b="0" spc="20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GB" sz="3200" b="0" spc="20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GB" sz="3200" b="0" spc="20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FRIDAY</a:t>
                      </a: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SATURADAY</a:t>
                      </a: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GB" sz="3200" b="0" spc="20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561746"/>
                  </a:ext>
                </a:extLst>
              </a:tr>
              <a:tr h="9392514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Broccoli and blue cheese soup</a:t>
                      </a:r>
                      <a:endParaRPr lang="en-US" sz="2200" smtClean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Grilled pork steak with garlic mushrooms and tarragon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Creamy leek and potato pie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Baby boiled potatoes</a:t>
                      </a:r>
                      <a:endParaRPr lang="en-GB" sz="2200" smtClean="0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Steamed carrots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Buttered cauliflower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Pasta with Tomato and herb Sauce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Jacket Potato and Beans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Jam and coconut</a:t>
                      </a:r>
                      <a:r>
                        <a:rPr lang="en-GB" sz="2200" spc="75" baseline="0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 sponge</a:t>
                      </a:r>
                      <a:endParaRPr lang="en-GB" sz="2200" spc="75" dirty="0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Vegetarian French onion soup</a:t>
                      </a: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Tangy Peruvian chicken with green sauce</a:t>
                      </a:r>
                      <a:endParaRPr lang="en-GB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Hoisin vegetable chow </a:t>
                      </a:r>
                      <a:r>
                        <a:rPr lang="en-GB" sz="2200" spc="75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mein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Roasted courgettes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Corn on the cob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Braised chickpeas with tomatoes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Pasta with sundried pesto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Jacket Potato with Beans</a:t>
                      </a: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Selection of cut fruit and jelly</a:t>
                      </a: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Vegetable broth </a:t>
                      </a:r>
                      <a:endParaRPr lang="en-US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soup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Honey and ginger roast 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gammon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Broccoli, chilli and mozzarella bake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Roast potatoes 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Roast parsnips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Green beans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Pasta with cheese sauce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Jacket Potato with Beans</a:t>
                      </a: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Jam and coconut sponge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Butternut squash and chickpea soup</a:t>
                      </a:r>
                      <a:endParaRPr lang="en-US" sz="2200" smtClean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Traditional pastry </a:t>
                      </a:r>
                      <a:endParaRPr lang="en-GB" smtClean="0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topped beef mince </a:t>
                      </a:r>
                      <a:endParaRPr lang="en-GB" smtClean="0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pie</a:t>
                      </a:r>
                      <a:endParaRPr lang="en-GB" smtClean="0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Spiced buttermilk halloumi burger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Mashed potatoes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Sautéed savoy cabbage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Broccoli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Pasta with arrabiatta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Sauce</a:t>
                      </a: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Jacket Potato with Beans</a:t>
                      </a: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smtClean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smtClean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Selection of cut fruit and jelly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Spiced cauliflower </a:t>
                      </a:r>
                      <a:endParaRPr lang="en-US" sz="2200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soup</a:t>
                      </a:r>
                      <a:endParaRPr lang="en-US" sz="220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Fresh breaded haddock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With lemon and tartare sauce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Sesame Tofu and Beansprout Chow Mein</a:t>
                      </a: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Chips</a:t>
                      </a: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Garden peas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Mushy peas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Pasta with fresh herb cream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Sauce</a:t>
                      </a: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Jacket Potato with Beans</a:t>
                      </a: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Chocolate cake with chocolate sauce</a:t>
                      </a: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Garden pea and mint </a:t>
                      </a:r>
                      <a:endParaRPr lang="en-US" sz="2200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soup</a:t>
                      </a:r>
                      <a:endParaRPr lang="en-US" sz="220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Creamy pork and chorizo meatballs</a:t>
                      </a:r>
                      <a:endParaRPr lang="en-GB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Sweet chilli, mushroom rice noodle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Rigatoni pasta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Carrots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Mangetout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Pasta with basil and garlic sauce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Jacket Potato with Beans</a:t>
                      </a: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Selection of cut fruit and jelly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Tomato and basil </a:t>
                      </a:r>
                      <a:endParaRPr lang="en-US" sz="2200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soup</a:t>
                      </a:r>
                      <a:endParaRPr lang="en-US" sz="220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Turkey fajitas with grilled peppers and onions</a:t>
                      </a:r>
                      <a:endParaRPr lang="en-GB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Spinach and paneer biryani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Guacamole 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Salsa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Sour cream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Grated cheese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Pasta with tomato and roast pepper sauce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Jacket Potato with Beans</a:t>
                      </a: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Peach and ginger grumble with cream</a:t>
                      </a: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774175"/>
                  </a:ext>
                </a:extLst>
              </a:tr>
              <a:tr h="371243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spc="200" baseline="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FOR ALLERGEN INFORMATION PLEASE SPEAK TO A MEMBER OF THE TEAM.</a:t>
                      </a:r>
                      <a:endParaRPr lang="en-GB" sz="1400" spc="2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04233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70AD12F-C7E2-E04E-B68B-464FFC62990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17998" y="953344"/>
            <a:ext cx="7343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spc="400">
                <a:latin typeface="Gill Sans MT" panose="020B0502020104020203" pitchFamily="34" charset="77"/>
              </a:rPr>
              <a:t>WEEKLY MENU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06C8C4-26A3-7942-A708-F55B200732B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94662" y="1385392"/>
            <a:ext cx="575846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spc="200" dirty="0">
                <a:latin typeface="Gill Sans MT"/>
              </a:rPr>
              <a:t>WEEK </a:t>
            </a:r>
            <a:r>
              <a:rPr lang="en-US" sz="2800" spc="200" dirty="0" smtClean="0">
                <a:latin typeface="Gill Sans MT"/>
              </a:rPr>
              <a:t>9th </a:t>
            </a:r>
            <a:r>
              <a:rPr lang="en-US" sz="2800" spc="200" dirty="0">
                <a:latin typeface="Gill Sans MT"/>
              </a:rPr>
              <a:t>- </a:t>
            </a:r>
            <a:r>
              <a:rPr lang="en-US" sz="2800" spc="200" dirty="0" smtClean="0">
                <a:latin typeface="Gill Sans MT"/>
              </a:rPr>
              <a:t>15th </a:t>
            </a:r>
            <a:r>
              <a:rPr lang="en-US" sz="2800" spc="200" dirty="0">
                <a:latin typeface="Gill Sans MT"/>
              </a:rPr>
              <a:t>LUNCH</a:t>
            </a:r>
          </a:p>
        </p:txBody>
      </p:sp>
    </p:spTree>
    <p:extLst>
      <p:ext uri="{BB962C8B-B14F-4D97-AF65-F5344CB8AC3E}">
        <p14:creationId xmlns:p14="http://schemas.microsoft.com/office/powerpoint/2010/main" val="376374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0D9830C-0998-48EA-B5F2-24F8C40B50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5223" y="0"/>
            <a:ext cx="24492858" cy="137160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C0D5430-FB34-4645-BA24-9C6DB396E6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043759"/>
              </p:ext>
            </p:extLst>
          </p:nvPr>
        </p:nvGraphicFramePr>
        <p:xfrm>
          <a:off x="1323098" y="2291708"/>
          <a:ext cx="21736212" cy="10639219"/>
        </p:xfrm>
        <a:graphic>
          <a:graphicData uri="http://schemas.openxmlformats.org/drawingml/2006/table">
            <a:tbl>
              <a:tblPr firstRow="1" firstCol="1" bandRow="1"/>
              <a:tblGrid>
                <a:gridCol w="3137469">
                  <a:extLst>
                    <a:ext uri="{9D8B030D-6E8A-4147-A177-3AD203B41FA5}">
                      <a16:colId xmlns:a16="http://schemas.microsoft.com/office/drawing/2014/main" val="3792408492"/>
                    </a:ext>
                  </a:extLst>
                </a:gridCol>
                <a:gridCol w="2914520">
                  <a:extLst>
                    <a:ext uri="{9D8B030D-6E8A-4147-A177-3AD203B41FA5}">
                      <a16:colId xmlns:a16="http://schemas.microsoft.com/office/drawing/2014/main" val="1539597547"/>
                    </a:ext>
                  </a:extLst>
                </a:gridCol>
                <a:gridCol w="3063983">
                  <a:extLst>
                    <a:ext uri="{9D8B030D-6E8A-4147-A177-3AD203B41FA5}">
                      <a16:colId xmlns:a16="http://schemas.microsoft.com/office/drawing/2014/main" val="202141877"/>
                    </a:ext>
                  </a:extLst>
                </a:gridCol>
                <a:gridCol w="3503028">
                  <a:extLst>
                    <a:ext uri="{9D8B030D-6E8A-4147-A177-3AD203B41FA5}">
                      <a16:colId xmlns:a16="http://schemas.microsoft.com/office/drawing/2014/main" val="108589427"/>
                    </a:ext>
                  </a:extLst>
                </a:gridCol>
                <a:gridCol w="3222785">
                  <a:extLst>
                    <a:ext uri="{9D8B030D-6E8A-4147-A177-3AD203B41FA5}">
                      <a16:colId xmlns:a16="http://schemas.microsoft.com/office/drawing/2014/main" val="953002182"/>
                    </a:ext>
                  </a:extLst>
                </a:gridCol>
                <a:gridCol w="3158123">
                  <a:extLst>
                    <a:ext uri="{9D8B030D-6E8A-4147-A177-3AD203B41FA5}">
                      <a16:colId xmlns:a16="http://schemas.microsoft.com/office/drawing/2014/main" val="2748211558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1614306501"/>
                    </a:ext>
                  </a:extLst>
                </a:gridCol>
              </a:tblGrid>
              <a:tr h="4780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MONDAY</a:t>
                      </a: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TUESDAY</a:t>
                      </a: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WEDNESDAY</a:t>
                      </a: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THURSDAY</a:t>
                      </a: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FRIDAY</a:t>
                      </a: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SATURADAY</a:t>
                      </a: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spc="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SUNDAY</a:t>
                      </a:r>
                    </a:p>
                  </a:txBody>
                  <a:tcPr marL="71755" marR="71755" marT="71755" marB="71755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561746"/>
                  </a:ext>
                </a:extLst>
              </a:tr>
              <a:tr h="9602073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b="0" i="0" u="none" strike="noStrike" spc="75" noProof="0" dirty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Broccoli and blue cheese soup</a:t>
                      </a:r>
                      <a:endParaRPr lang="en-US" dirty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BBQ pulled beef nachos</a:t>
                      </a:r>
                      <a:endParaRPr lang="en-GB" dirty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Jackfruit and cauliflower curry with rice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Guacamole</a:t>
                      </a:r>
                      <a:endParaRPr lang="en-GB" dirty="0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Salsa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Sour cream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Grated cheese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Pasta with tomato and herb Sauce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Tiramisu</a:t>
                      </a: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b="0" i="0" u="none" strike="noStrike" spc="75" noProof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Vegetarian French onion soup</a:t>
                      </a:r>
                      <a:endParaRPr lang="en-US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New York style hotdog with fried onions and tomato relish</a:t>
                      </a:r>
                      <a:endParaRPr lang="en-GB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Vegan hotdogs with fried onions and tomato relish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Chipped potatoes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Sweetcorn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Garden peas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Pasta with sundried tomato pasta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Rich chocolate mousse</a:t>
                      </a: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b="0" i="0" u="none" strike="noStrike" spc="75" noProof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Vegetable broth </a:t>
                      </a:r>
                      <a:endParaRPr lang="en-GB" sz="2200" b="0" i="0" u="none" strike="noStrike" spc="75" noProof="0">
                        <a:solidFill>
                          <a:srgbClr val="000000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b="0" i="0" u="none" strike="noStrike" spc="75" noProof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soup</a:t>
                      </a:r>
                      <a:endParaRPr lang="en-GB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Mongolian pork with spring onions and ginger</a:t>
                      </a:r>
                      <a:endParaRPr lang="en-GB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Stir-fry smoked tofu with beansprouts and bamboo shoots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Egg noodles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Mushroom and beansprout stir-fry</a:t>
                      </a:r>
                      <a:endParaRPr lang="en-GB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Steamed pak choi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Pasta with cheese 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sauce</a:t>
                      </a:r>
                      <a:endParaRPr lang="en-GB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Glenalmond mess</a:t>
                      </a: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b="0" i="0" u="none" strike="noStrike" spc="75" noProof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Butternut squash and chickpea soup</a:t>
                      </a:r>
                      <a:endParaRPr lang="en-US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Katsu chicken with fragrant curry sauce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/>
                        <a:ea typeface="Calibri"/>
                        <a:cs typeface="Arial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Loaded mac cheese with garlic mushrooms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Spiced rice</a:t>
                      </a:r>
                      <a:endParaRPr lang="en-GB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Roast cauliflower 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Sugar snap peas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Pasta with arrabiatta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 sauce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spc="75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spc="75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Bread and butter pudding</a:t>
                      </a: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b="0" i="0" u="none" strike="noStrike" noProof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Spiced cauliflower </a:t>
                      </a:r>
                      <a:endParaRPr lang="en-GB" sz="2200" b="0" i="0" u="none" strike="noStrike" noProof="0">
                        <a:solidFill>
                          <a:srgbClr val="000000"/>
                        </a:solidFill>
                        <a:effectLst/>
                        <a:latin typeface="Gill Sans M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b="0" i="0" u="none" strike="noStrike" noProof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soup</a:t>
                      </a:r>
                      <a:endParaRPr lang="en-GB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Spicy lamb tacos with chilli and lime</a:t>
                      </a:r>
                      <a:endParaRPr lang="en-GB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Wild mushroom and shallot frittata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Guacamole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Salsa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Sour cream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Grated cheese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Baked potato wedges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Pasta with fresh herb cream sauce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Coffee caramel oat bar</a:t>
                      </a: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b="0" i="0" u="none" strike="noStrike" noProof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Garden pea and mint </a:t>
                      </a:r>
                      <a:endParaRPr lang="en-GB" sz="2200" b="0" i="0" u="none" strike="noStrike" noProof="0">
                        <a:solidFill>
                          <a:srgbClr val="000000"/>
                        </a:solidFill>
                        <a:effectLst/>
                        <a:latin typeface="Gill Sans M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b="0" i="0" u="none" strike="noStrike" noProof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soup</a:t>
                      </a:r>
                      <a:endParaRPr lang="en-GB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Japanese turkey soboro</a:t>
                      </a:r>
                      <a:endParaRPr lang="en-GB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Bang bang roast squash with dressed noodles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Miso rice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Pickled red cabbage 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Sauteed leeks</a:t>
                      </a: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Pasta with garlic and basil sauce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Victoria Sponge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Tomato and basil </a:t>
                      </a:r>
                      <a:endParaRPr lang="en-GB" sz="2200" b="0" i="0" u="none" strike="noStrike" noProof="0" dirty="0" smtClean="0">
                        <a:solidFill>
                          <a:srgbClr val="000000"/>
                        </a:solidFill>
                        <a:effectLst/>
                        <a:latin typeface="Gill Sans M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Gill Sans MT"/>
                        </a:rPr>
                        <a:t>soup</a:t>
                      </a:r>
                      <a:endParaRPr lang="en-GB" dirty="0" smtClean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Sweet and sour chicken with prawn crackers</a:t>
                      </a:r>
                      <a:endParaRPr lang="en-GB" dirty="0" smtClean="0"/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Spinach and ricotta cannelloni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Pasta with Sun Dried Tomato Pesto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Lemon posset</a:t>
                      </a:r>
                      <a:endParaRPr lang="en-GB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1755" marR="71755" marT="71755" marB="71755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774175"/>
                  </a:ext>
                </a:extLst>
              </a:tr>
              <a:tr h="371243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spc="200" baseline="0" dirty="0">
                          <a:solidFill>
                            <a:schemeClr val="tx1"/>
                          </a:solidFill>
                          <a:effectLst/>
                          <a:latin typeface="Gill Sans MT"/>
                          <a:ea typeface="Calibri"/>
                          <a:cs typeface="Arial"/>
                        </a:rPr>
                        <a:t>FOR ALLERGEN INFORMATION PLEASE SPEAK TO A MEMBER OF THE TEAM.</a:t>
                      </a:r>
                    </a:p>
                  </a:txBody>
                  <a:tcPr marL="71755" marR="71755" marT="71755" marB="7175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04233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70AD12F-C7E2-E04E-B68B-464FFC62990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17998" y="953344"/>
            <a:ext cx="7343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spc="400">
                <a:latin typeface="Gill Sans MT" panose="020B0502020104020203" pitchFamily="34" charset="77"/>
              </a:rPr>
              <a:t>WEEKLY MENU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06C8C4-26A3-7942-A708-F55B200732B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94662" y="1385392"/>
            <a:ext cx="575846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spc="200" dirty="0">
                <a:latin typeface="Gill Sans MT"/>
              </a:rPr>
              <a:t>WEEK </a:t>
            </a:r>
            <a:r>
              <a:rPr lang="en-US" sz="2800" spc="200" dirty="0" smtClean="0">
                <a:latin typeface="Gill Sans MT"/>
              </a:rPr>
              <a:t>9th </a:t>
            </a:r>
            <a:r>
              <a:rPr lang="en-US" sz="2800" spc="200" dirty="0">
                <a:latin typeface="Gill Sans MT"/>
              </a:rPr>
              <a:t>– </a:t>
            </a:r>
            <a:r>
              <a:rPr lang="en-US" sz="2800" spc="200" dirty="0" smtClean="0">
                <a:latin typeface="Gill Sans MT"/>
              </a:rPr>
              <a:t>15th</a:t>
            </a:r>
            <a:r>
              <a:rPr lang="en-US" sz="2800" spc="200" dirty="0">
                <a:latin typeface="Gill Sans MT"/>
              </a:rPr>
              <a:t> DINNER</a:t>
            </a:r>
          </a:p>
        </p:txBody>
      </p:sp>
    </p:spTree>
    <p:extLst>
      <p:ext uri="{BB962C8B-B14F-4D97-AF65-F5344CB8AC3E}">
        <p14:creationId xmlns:p14="http://schemas.microsoft.com/office/powerpoint/2010/main" val="2117729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 Autumn Template Weekly Digital Landsape" id="{5C27D84B-8C11-C34D-B6AF-F0DA29286096}" vid="{09622C5B-03D8-2243-88C4-8444031F4F7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BFAF8BA350D24B9781188080EA9742" ma:contentTypeVersion="5" ma:contentTypeDescription="Create a new document." ma:contentTypeScope="" ma:versionID="6bf2fc52f4806be93d8edcaa11199e0d">
  <xsd:schema xmlns:xsd="http://www.w3.org/2001/XMLSchema" xmlns:xs="http://www.w3.org/2001/XMLSchema" xmlns:p="http://schemas.microsoft.com/office/2006/metadata/properties" xmlns:ns3="c890bdba-a4e1-4fcb-b34a-872c31aea511" targetNamespace="http://schemas.microsoft.com/office/2006/metadata/properties" ma:root="true" ma:fieldsID="e4abfa1451acd9ccb820da348670724a" ns3:_="">
    <xsd:import namespace="c890bdba-a4e1-4fcb-b34a-872c31aea51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90bdba-a4e1-4fcb-b34a-872c31aea51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890bdba-a4e1-4fcb-b34a-872c31aea51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86A673-9EB6-4CA3-B14E-F99CD9D65D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90bdba-a4e1-4fcb-b34a-872c31aea5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11F9E4-F813-4E61-9A32-1C66323F35F6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890bdba-a4e1-4fcb-b34a-872c31aea51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3F05326-D192-4680-B228-022ADE9F29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 Autumn Template Weekly Digital Landsape</Template>
  <TotalTime>4</TotalTime>
  <Words>529</Words>
  <Application>Microsoft Office PowerPoint</Application>
  <PresentationFormat>Custom</PresentationFormat>
  <Paragraphs>228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Gill Sans MT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Lina Gondek</dc:creator>
  <cp:lastModifiedBy>Kirstine Elder-Brodie</cp:lastModifiedBy>
  <cp:revision>6</cp:revision>
  <cp:lastPrinted>2026-02-09T11:47:15Z</cp:lastPrinted>
  <dcterms:created xsi:type="dcterms:W3CDTF">2025-09-02T10:35:13Z</dcterms:created>
  <dcterms:modified xsi:type="dcterms:W3CDTF">2026-02-09T11:47:49Z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0x0101007BBFAF8BA350D24B9781188080EA9742</vt:lpwstr>
  </property>
</Properties>
</file>