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4" autoAdjust="0"/>
    <p:restoredTop sz="94660"/>
  </p:normalViewPr>
  <p:slideViewPr>
    <p:cSldViewPr snapToGrid="0">
      <p:cViewPr>
        <p:scale>
          <a:sx n="100" d="100"/>
          <a:sy n="100" d="100"/>
        </p:scale>
        <p:origin x="-157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8620-31D2-410F-9632-4ADD1A633CBD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123A-9ED1-4344-8A8E-63865AE95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142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8620-31D2-410F-9632-4ADD1A633CBD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123A-9ED1-4344-8A8E-63865AE95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53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8620-31D2-410F-9632-4ADD1A633CBD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123A-9ED1-4344-8A8E-63865AE95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771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93192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96">
          <p15:clr>
            <a:srgbClr val="FBAE40"/>
          </p15:clr>
        </p15:guide>
        <p15:guide id="3" pos="6316">
          <p15:clr>
            <a:srgbClr val="FBAE40"/>
          </p15:clr>
        </p15:guide>
        <p15:guide id="4" orient="horz" pos="399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8620-31D2-410F-9632-4ADD1A633CBD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123A-9ED1-4344-8A8E-63865AE95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38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8620-31D2-410F-9632-4ADD1A633CBD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123A-9ED1-4344-8A8E-63865AE95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931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8620-31D2-410F-9632-4ADD1A633CBD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123A-9ED1-4344-8A8E-63865AE95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990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8620-31D2-410F-9632-4ADD1A633CBD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123A-9ED1-4344-8A8E-63865AE95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66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8620-31D2-410F-9632-4ADD1A633CBD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123A-9ED1-4344-8A8E-63865AE95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442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8620-31D2-410F-9632-4ADD1A633CBD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123A-9ED1-4344-8A8E-63865AE95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54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8620-31D2-410F-9632-4ADD1A633CBD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123A-9ED1-4344-8A8E-63865AE95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404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8620-31D2-410F-9632-4ADD1A633CBD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123A-9ED1-4344-8A8E-63865AE95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209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98620-31D2-410F-9632-4ADD1A633CBD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1123A-9ED1-4344-8A8E-63865AE95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360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F8C0951E-55A0-920E-B51A-DC62F4AF5D5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335" y="1440"/>
            <a:ext cx="12181889" cy="6856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390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2" indent="-228602" algn="l" defTabSz="91440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4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8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10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1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E11A620-9641-3F1E-C2E5-996CC9B80C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7772321"/>
              </p:ext>
            </p:extLst>
          </p:nvPr>
        </p:nvGraphicFramePr>
        <p:xfrm>
          <a:off x="1547743" y="1367291"/>
          <a:ext cx="8848320" cy="5202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3300">
                  <a:extLst>
                    <a:ext uri="{9D8B030D-6E8A-4147-A177-3AD203B41FA5}">
                      <a16:colId xmlns:a16="http://schemas.microsoft.com/office/drawing/2014/main" val="2307062268"/>
                    </a:ext>
                  </a:extLst>
                </a:gridCol>
                <a:gridCol w="1254170">
                  <a:extLst>
                    <a:ext uri="{9D8B030D-6E8A-4147-A177-3AD203B41FA5}">
                      <a16:colId xmlns:a16="http://schemas.microsoft.com/office/drawing/2014/main" val="2182639792"/>
                    </a:ext>
                  </a:extLst>
                </a:gridCol>
                <a:gridCol w="1254170">
                  <a:extLst>
                    <a:ext uri="{9D8B030D-6E8A-4147-A177-3AD203B41FA5}">
                      <a16:colId xmlns:a16="http://schemas.microsoft.com/office/drawing/2014/main" val="2683114717"/>
                    </a:ext>
                  </a:extLst>
                </a:gridCol>
                <a:gridCol w="1254170">
                  <a:extLst>
                    <a:ext uri="{9D8B030D-6E8A-4147-A177-3AD203B41FA5}">
                      <a16:colId xmlns:a16="http://schemas.microsoft.com/office/drawing/2014/main" val="227876221"/>
                    </a:ext>
                  </a:extLst>
                </a:gridCol>
                <a:gridCol w="1254170">
                  <a:extLst>
                    <a:ext uri="{9D8B030D-6E8A-4147-A177-3AD203B41FA5}">
                      <a16:colId xmlns:a16="http://schemas.microsoft.com/office/drawing/2014/main" val="3195914780"/>
                    </a:ext>
                  </a:extLst>
                </a:gridCol>
                <a:gridCol w="1254170">
                  <a:extLst>
                    <a:ext uri="{9D8B030D-6E8A-4147-A177-3AD203B41FA5}">
                      <a16:colId xmlns:a16="http://schemas.microsoft.com/office/drawing/2014/main" val="1197790592"/>
                    </a:ext>
                  </a:extLst>
                </a:gridCol>
                <a:gridCol w="1254170">
                  <a:extLst>
                    <a:ext uri="{9D8B030D-6E8A-4147-A177-3AD203B41FA5}">
                      <a16:colId xmlns:a16="http://schemas.microsoft.com/office/drawing/2014/main" val="850348411"/>
                    </a:ext>
                  </a:extLst>
                </a:gridCol>
              </a:tblGrid>
              <a:tr h="3462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0" spc="75" dirty="0">
                          <a:solidFill>
                            <a:schemeClr val="bg1"/>
                          </a:solidFill>
                          <a:effectLst/>
                          <a:latin typeface="Unageo Semibold" pitchFamily="2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MONDAY</a:t>
                      </a:r>
                      <a:endParaRPr lang="en-GB" sz="1000" b="0" dirty="0">
                        <a:solidFill>
                          <a:schemeClr val="bg1"/>
                        </a:solidFill>
                        <a:effectLst/>
                        <a:latin typeface="Unageo Semibold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95" marR="65095" marT="65095" marB="65095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AA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0" spc="75" dirty="0">
                          <a:solidFill>
                            <a:schemeClr val="bg1"/>
                          </a:solidFill>
                          <a:effectLst/>
                          <a:latin typeface="Unageo Semibold" pitchFamily="2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TUESDAY</a:t>
                      </a:r>
                      <a:endParaRPr lang="en-GB" sz="1000" b="0" dirty="0">
                        <a:solidFill>
                          <a:schemeClr val="bg1"/>
                        </a:solidFill>
                        <a:effectLst/>
                        <a:latin typeface="Unageo Semibold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95" marR="65095" marT="65095" marB="65095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AA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0" spc="75" dirty="0">
                          <a:solidFill>
                            <a:schemeClr val="bg1"/>
                          </a:solidFill>
                          <a:effectLst/>
                          <a:latin typeface="Unageo Semibold" pitchFamily="2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WEDNESDAY</a:t>
                      </a:r>
                      <a:endParaRPr lang="en-GB" sz="1000" b="0" dirty="0">
                        <a:solidFill>
                          <a:schemeClr val="bg1"/>
                        </a:solidFill>
                        <a:effectLst/>
                        <a:latin typeface="Unageo Semibold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95" marR="65095" marT="65095" marB="65095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AA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0" spc="75" dirty="0">
                          <a:solidFill>
                            <a:schemeClr val="bg1"/>
                          </a:solidFill>
                          <a:effectLst/>
                          <a:latin typeface="Unageo Semibold" pitchFamily="2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THURSDAY</a:t>
                      </a:r>
                      <a:endParaRPr lang="en-GB" sz="1000" b="0" dirty="0">
                        <a:solidFill>
                          <a:schemeClr val="bg1"/>
                        </a:solidFill>
                        <a:effectLst/>
                        <a:latin typeface="Unageo Semibold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95" marR="65095" marT="65095" marB="65095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AA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0" spc="75" dirty="0">
                          <a:solidFill>
                            <a:schemeClr val="bg1"/>
                          </a:solidFill>
                          <a:effectLst/>
                          <a:latin typeface="Unageo Semibold" pitchFamily="2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FRIDAY</a:t>
                      </a:r>
                      <a:endParaRPr lang="en-GB" sz="1000" b="0" dirty="0">
                        <a:solidFill>
                          <a:schemeClr val="bg1"/>
                        </a:solidFill>
                        <a:effectLst/>
                        <a:latin typeface="Unageo Semibold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95" marR="65095" marT="65095" marB="65095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AA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0" spc="75" dirty="0">
                          <a:solidFill>
                            <a:schemeClr val="bg1"/>
                          </a:solidFill>
                          <a:effectLst/>
                          <a:latin typeface="Unageo Semibold" pitchFamily="2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SATURDAY</a:t>
                      </a:r>
                      <a:endParaRPr lang="en-GB" sz="1100" b="0" dirty="0">
                        <a:solidFill>
                          <a:schemeClr val="bg1"/>
                        </a:solidFill>
                        <a:effectLst/>
                        <a:latin typeface="Unageo Semibold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95" marR="65095" marT="65095" marB="65095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AA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0" spc="75" dirty="0">
                          <a:solidFill>
                            <a:schemeClr val="bg1"/>
                          </a:solidFill>
                          <a:effectLst/>
                          <a:latin typeface="Unageo Semibold" pitchFamily="2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SUNDAY</a:t>
                      </a:r>
                      <a:endParaRPr lang="en-GB" sz="1100" b="0" dirty="0">
                        <a:solidFill>
                          <a:schemeClr val="bg1"/>
                        </a:solidFill>
                        <a:effectLst/>
                        <a:latin typeface="Unageo Semibold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95" marR="65095" marT="65095" marB="65095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AA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90399"/>
                  </a:ext>
                </a:extLst>
              </a:tr>
              <a:tr h="711838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u="none" strike="noStrike" kern="1200" spc="20" baseline="0" dirty="0">
                          <a:solidFill>
                            <a:srgbClr val="000000"/>
                          </a:solidFill>
                          <a:effectLst/>
                          <a:latin typeface="Unageo Light"/>
                          <a:ea typeface="+mn-ea"/>
                          <a:cs typeface="+mn-cs"/>
                        </a:rPr>
                        <a:t>Tomato &amp; Red Pepper </a:t>
                      </a: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u="none" strike="noStrike" kern="1200" spc="20" baseline="0" dirty="0">
                          <a:solidFill>
                            <a:srgbClr val="000000"/>
                          </a:solidFill>
                          <a:effectLst/>
                          <a:latin typeface="Unageo Light"/>
                          <a:ea typeface="+mn-ea"/>
                          <a:cs typeface="+mn-cs"/>
                        </a:rPr>
                        <a:t>Pumpkin </a:t>
                      </a: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u="none" strike="noStrike" kern="1200" spc="20" baseline="0" dirty="0">
                          <a:solidFill>
                            <a:srgbClr val="000000"/>
                          </a:solidFill>
                          <a:effectLst/>
                          <a:latin typeface="Unageo Light"/>
                          <a:ea typeface="+mn-ea"/>
                          <a:cs typeface="+mn-cs"/>
                        </a:rPr>
                        <a:t>White Onion &amp; Leek </a:t>
                      </a: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u="none" strike="noStrike" kern="1200" spc="20" baseline="0" dirty="0">
                          <a:solidFill>
                            <a:srgbClr val="000000"/>
                          </a:solidFill>
                          <a:effectLst/>
                          <a:latin typeface="Unageo Light"/>
                          <a:ea typeface="+mn-ea"/>
                          <a:cs typeface="+mn-cs"/>
                        </a:rPr>
                        <a:t>Courgette, Pea &amp; Mint </a:t>
                      </a: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u="none" strike="noStrike" kern="1200" spc="20" baseline="0" dirty="0">
                          <a:solidFill>
                            <a:srgbClr val="000000"/>
                          </a:solidFill>
                          <a:effectLst/>
                          <a:latin typeface="Unageo Light"/>
                          <a:ea typeface="+mn-ea"/>
                          <a:cs typeface="+mn-cs"/>
                        </a:rPr>
                        <a:t>Wild Mushroom &amp; Butterbean </a:t>
                      </a: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u="none" strike="noStrike" kern="1200" spc="20" baseline="0" dirty="0">
                          <a:solidFill>
                            <a:srgbClr val="000000"/>
                          </a:solidFill>
                          <a:effectLst/>
                          <a:latin typeface="Unageo Light"/>
                          <a:ea typeface="+mn-ea"/>
                          <a:cs typeface="+mn-cs"/>
                        </a:rPr>
                        <a:t>Sweetcorn Chowder </a:t>
                      </a: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u="none" strike="noStrike" kern="1200" spc="20" baseline="0" dirty="0">
                          <a:solidFill>
                            <a:srgbClr val="000000"/>
                          </a:solidFill>
                          <a:effectLst/>
                          <a:latin typeface="Unageo Light"/>
                          <a:ea typeface="+mn-ea"/>
                          <a:cs typeface="+mn-cs"/>
                        </a:rPr>
                        <a:t>Vegetable </a:t>
                      </a: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75116"/>
                  </a:ext>
                </a:extLst>
              </a:tr>
              <a:tr h="856130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u="none" strike="noStrike" kern="1200" spc="20" baseline="0">
                          <a:solidFill>
                            <a:srgbClr val="000000"/>
                          </a:solidFill>
                          <a:effectLst/>
                          <a:latin typeface="Unageo Light"/>
                          <a:ea typeface="+mn-ea"/>
                          <a:cs typeface="+mn-cs"/>
                        </a:rPr>
                        <a:t>Classic Beef Bolognaise </a:t>
                      </a: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u="none" strike="noStrike" kern="1200" spc="20" baseline="0">
                          <a:solidFill>
                            <a:srgbClr val="000000"/>
                          </a:solidFill>
                          <a:effectLst/>
                          <a:latin typeface="Unageo Light"/>
                          <a:ea typeface="+mn-ea"/>
                          <a:cs typeface="+mn-cs"/>
                        </a:rPr>
                        <a:t>Chicken Balmoral with Haggis Fritter, Grain Mustard Gravy </a:t>
                      </a: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u="none" strike="noStrike" kern="1200" spc="20" baseline="0">
                          <a:solidFill>
                            <a:srgbClr val="000000"/>
                          </a:solidFill>
                          <a:effectLst/>
                          <a:latin typeface="Unageo Light"/>
                          <a:ea typeface="+mn-ea"/>
                          <a:cs typeface="+mn-cs"/>
                        </a:rPr>
                        <a:t>Herb Crusted Pork Loin </a:t>
                      </a: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u="none" strike="noStrike" kern="1200" spc="20" baseline="0">
                          <a:solidFill>
                            <a:srgbClr val="000000"/>
                          </a:solidFill>
                          <a:effectLst/>
                          <a:latin typeface="Unageo Light"/>
                          <a:ea typeface="+mn-ea"/>
                          <a:cs typeface="+mn-cs"/>
                        </a:rPr>
                        <a:t>Chicken Breast Cacciatore, Rocket &amp; Balsamic </a:t>
                      </a:r>
                    </a:p>
                    <a:p>
                      <a:pPr algn="ctr" rtl="0" fontAlgn="base"/>
                      <a:r>
                        <a:rPr lang="en-GB" sz="900" b="0" i="0" u="none" strike="noStrike" kern="1200" spc="20" baseline="0">
                          <a:solidFill>
                            <a:srgbClr val="000000"/>
                          </a:solidFill>
                          <a:effectLst/>
                          <a:latin typeface="Unageo Light"/>
                          <a:ea typeface="+mn-ea"/>
                          <a:cs typeface="+mn-cs"/>
                        </a:rPr>
                        <a:t>(Mixed bean Cassoulet) </a:t>
                      </a: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u="none" strike="noStrike" kern="1200" spc="20" baseline="0">
                          <a:solidFill>
                            <a:srgbClr val="000000"/>
                          </a:solidFill>
                          <a:effectLst/>
                          <a:latin typeface="Unageo Light"/>
                          <a:ea typeface="+mn-ea"/>
                          <a:cs typeface="+mn-cs"/>
                        </a:rPr>
                        <a:t>Build a Burger with Various Toppers &amp; Sauces </a:t>
                      </a: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u="none" strike="noStrike" kern="1200" spc="20" baseline="0">
                          <a:solidFill>
                            <a:srgbClr val="000000"/>
                          </a:solidFill>
                          <a:effectLst/>
                          <a:latin typeface="Unageo Light"/>
                          <a:ea typeface="+mn-ea"/>
                          <a:cs typeface="+mn-cs"/>
                        </a:rPr>
                        <a:t>African Theme </a:t>
                      </a: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u="none" strike="noStrike" kern="1200" spc="20" baseline="0" dirty="0">
                          <a:solidFill>
                            <a:srgbClr val="000000"/>
                          </a:solidFill>
                          <a:effectLst/>
                          <a:latin typeface="Unageo Light"/>
                          <a:ea typeface="+mn-ea"/>
                          <a:cs typeface="+mn-cs"/>
                        </a:rPr>
                        <a:t>Roast Turkey Breast &amp; Homemade Yorkshire Pudding </a:t>
                      </a: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497766"/>
                  </a:ext>
                </a:extLst>
              </a:tr>
              <a:tr h="711838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u="none" strike="noStrike" kern="1200" spc="20" baseline="0">
                          <a:solidFill>
                            <a:srgbClr val="000000"/>
                          </a:solidFill>
                          <a:effectLst/>
                          <a:latin typeface="Unageo Light"/>
                          <a:ea typeface="+mn-ea"/>
                          <a:cs typeface="+mn-cs"/>
                        </a:rPr>
                        <a:t>Plant based Bolognaise </a:t>
                      </a: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u="none" strike="noStrike" kern="1200" spc="20" baseline="0" dirty="0">
                          <a:solidFill>
                            <a:srgbClr val="000000"/>
                          </a:solidFill>
                          <a:effectLst/>
                          <a:latin typeface="Unageo Light"/>
                          <a:ea typeface="+mn-ea"/>
                          <a:cs typeface="+mn-cs"/>
                        </a:rPr>
                        <a:t>Vegetarian Haggis, </a:t>
                      </a:r>
                      <a:r>
                        <a:rPr lang="en-GB" sz="900" b="0" i="0" u="none" strike="noStrike" kern="1200" spc="20" baseline="0" dirty="0" err="1">
                          <a:solidFill>
                            <a:srgbClr val="000000"/>
                          </a:solidFill>
                          <a:effectLst/>
                          <a:latin typeface="Unageo Light"/>
                          <a:ea typeface="+mn-ea"/>
                          <a:cs typeface="+mn-cs"/>
                        </a:rPr>
                        <a:t>Neeps</a:t>
                      </a:r>
                      <a:r>
                        <a:rPr lang="en-GB" sz="900" b="0" i="0" u="none" strike="noStrike" kern="1200" spc="20" baseline="0" dirty="0">
                          <a:solidFill>
                            <a:srgbClr val="000000"/>
                          </a:solidFill>
                          <a:effectLst/>
                          <a:latin typeface="Unageo Light"/>
                          <a:ea typeface="+mn-ea"/>
                          <a:cs typeface="+mn-cs"/>
                        </a:rPr>
                        <a:t> N Tatties </a:t>
                      </a: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u="none" strike="noStrike" kern="1200" spc="20" baseline="0">
                          <a:solidFill>
                            <a:srgbClr val="000000"/>
                          </a:solidFill>
                          <a:effectLst/>
                          <a:latin typeface="Unageo Light"/>
                          <a:ea typeface="+mn-ea"/>
                          <a:cs typeface="+mn-cs"/>
                        </a:rPr>
                        <a:t>Meatless Loaf </a:t>
                      </a: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u="none" strike="noStrike" kern="1200" spc="20" baseline="0">
                          <a:solidFill>
                            <a:srgbClr val="000000"/>
                          </a:solidFill>
                          <a:effectLst/>
                          <a:latin typeface="Unageo Light"/>
                          <a:ea typeface="+mn-ea"/>
                          <a:cs typeface="+mn-cs"/>
                        </a:rPr>
                        <a:t>Aubergine Cacciatore, Rocket &amp; Balsamic </a:t>
                      </a: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u="none" strike="noStrike" kern="1200" spc="20" baseline="0">
                          <a:solidFill>
                            <a:srgbClr val="000000"/>
                          </a:solidFill>
                          <a:effectLst/>
                          <a:latin typeface="Unageo Light"/>
                          <a:ea typeface="+mn-ea"/>
                          <a:cs typeface="+mn-cs"/>
                        </a:rPr>
                        <a:t>Charred Halloumi Burger </a:t>
                      </a: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u="none" strike="noStrike" kern="1200" spc="20" baseline="0">
                          <a:solidFill>
                            <a:srgbClr val="000000"/>
                          </a:solidFill>
                          <a:effectLst/>
                          <a:latin typeface="Unageo Ligh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u="none" strike="noStrike" kern="1200" spc="20" baseline="0" dirty="0">
                          <a:solidFill>
                            <a:srgbClr val="000000"/>
                          </a:solidFill>
                          <a:effectLst/>
                          <a:latin typeface="Unageo Light"/>
                          <a:ea typeface="+mn-ea"/>
                          <a:cs typeface="+mn-cs"/>
                        </a:rPr>
                        <a:t>Lentil Stuffed Flat Mushroom &amp; Homemade Yorkshire Pudding </a:t>
                      </a: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452625"/>
                  </a:ext>
                </a:extLst>
              </a:tr>
              <a:tr h="711838">
                <a:tc>
                  <a:txBody>
                    <a:bodyPr/>
                    <a:lstStyle/>
                    <a:p>
                      <a:pPr algn="ctr" rtl="0" fontAlgn="base"/>
                      <a:endParaRPr lang="en-GB" sz="900" b="0" i="0" dirty="0" smtClean="0">
                        <a:effectLst/>
                        <a:latin typeface="Aptos"/>
                      </a:endParaRPr>
                    </a:p>
                    <a:p>
                      <a:pPr algn="ctr" rtl="0" fontAlgn="base"/>
                      <a:r>
                        <a:rPr lang="en-GB" sz="900" b="0" i="0" dirty="0" smtClean="0">
                          <a:effectLst/>
                          <a:latin typeface="Aptos"/>
                        </a:rPr>
                        <a:t>Rich </a:t>
                      </a:r>
                      <a:r>
                        <a:rPr lang="en-GB" sz="900" b="0" i="0" dirty="0">
                          <a:effectLst/>
                          <a:latin typeface="Aptos"/>
                        </a:rPr>
                        <a:t>Tomato &amp; Basil Sauce </a:t>
                      </a:r>
                      <a:endParaRPr lang="en-GB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Aptos"/>
                        </a:rPr>
                        <a:t>Baked Beans </a:t>
                      </a:r>
                      <a:endParaRPr lang="en-GB" sz="1600" b="0" i="0" dirty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GB" sz="900" b="0" i="0" dirty="0" smtClean="0">
                        <a:effectLst/>
                        <a:latin typeface="Aptos"/>
                      </a:endParaRPr>
                    </a:p>
                    <a:p>
                      <a:pPr algn="ctr" rtl="0" fontAlgn="base"/>
                      <a:r>
                        <a:rPr lang="en-GB" sz="900" b="0" i="0" dirty="0" smtClean="0">
                          <a:effectLst/>
                          <a:latin typeface="Aptos"/>
                        </a:rPr>
                        <a:t>Basil </a:t>
                      </a:r>
                      <a:r>
                        <a:rPr lang="en-GB" sz="900" b="0" i="0" dirty="0">
                          <a:effectLst/>
                          <a:latin typeface="Aptos"/>
                        </a:rPr>
                        <a:t>&amp; Spinach Pesto </a:t>
                      </a:r>
                      <a:endParaRPr lang="en-GB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Aptos"/>
                        </a:rPr>
                        <a:t>Baked Beans </a:t>
                      </a:r>
                      <a:endParaRPr lang="en-GB" sz="1600" b="0" i="0" dirty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nn-NO" sz="900" b="0" i="0" dirty="0" smtClean="0">
                        <a:effectLst/>
                        <a:latin typeface="Aptos"/>
                      </a:endParaRPr>
                    </a:p>
                    <a:p>
                      <a:pPr algn="ctr" rtl="0" fontAlgn="base"/>
                      <a:r>
                        <a:rPr lang="nn-NO" sz="900" b="0" i="0" dirty="0" smtClean="0">
                          <a:effectLst/>
                          <a:latin typeface="Aptos"/>
                        </a:rPr>
                        <a:t>Med </a:t>
                      </a:r>
                      <a:r>
                        <a:rPr lang="nn-NO" sz="900" b="0" i="0" dirty="0">
                          <a:effectLst/>
                          <a:latin typeface="Aptos"/>
                        </a:rPr>
                        <a:t>Veg &amp; Tomato Sauce </a:t>
                      </a:r>
                      <a:endParaRPr lang="nn-NO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nn-NO" sz="900" b="0" i="0" dirty="0">
                          <a:effectLst/>
                          <a:latin typeface="Aptos"/>
                        </a:rPr>
                        <a:t>Baked Beans </a:t>
                      </a:r>
                      <a:endParaRPr lang="nn-NO" sz="1600" b="0" i="0" dirty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GB" sz="900" b="0" i="0" dirty="0" smtClean="0">
                        <a:effectLst/>
                        <a:latin typeface="Aptos"/>
                      </a:endParaRPr>
                    </a:p>
                    <a:p>
                      <a:pPr algn="ctr" rtl="0" fontAlgn="base"/>
                      <a:r>
                        <a:rPr lang="en-GB" sz="900" b="0" i="0" dirty="0" smtClean="0">
                          <a:effectLst/>
                          <a:latin typeface="Aptos"/>
                        </a:rPr>
                        <a:t>Roasted </a:t>
                      </a:r>
                      <a:r>
                        <a:rPr lang="en-GB" sz="900" b="0" i="0" dirty="0">
                          <a:effectLst/>
                          <a:latin typeface="Aptos"/>
                        </a:rPr>
                        <a:t>Red Pepper Sauce </a:t>
                      </a:r>
                      <a:endParaRPr lang="en-GB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Aptos"/>
                        </a:rPr>
                        <a:t>Baked Beans </a:t>
                      </a:r>
                      <a:endParaRPr lang="en-GB" sz="1600" b="0" i="0" dirty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GB" sz="900" b="0" i="0" dirty="0" smtClean="0">
                        <a:effectLst/>
                        <a:latin typeface="Aptos"/>
                      </a:endParaRPr>
                    </a:p>
                    <a:p>
                      <a:pPr algn="ctr" rtl="0" fontAlgn="base"/>
                      <a:r>
                        <a:rPr lang="en-GB" sz="900" b="0" i="0" dirty="0" smtClean="0">
                          <a:effectLst/>
                          <a:latin typeface="Aptos"/>
                        </a:rPr>
                        <a:t>Smoked </a:t>
                      </a:r>
                      <a:r>
                        <a:rPr lang="en-GB" sz="900" b="0" i="0" dirty="0">
                          <a:effectLst/>
                          <a:latin typeface="Aptos"/>
                        </a:rPr>
                        <a:t>Cheddar Cheese Sauce </a:t>
                      </a:r>
                      <a:endParaRPr lang="en-GB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Aptos"/>
                        </a:rPr>
                        <a:t>Baked Beans </a:t>
                      </a:r>
                      <a:endParaRPr lang="en-GB" sz="1600" b="0" i="0" dirty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GB" sz="900" b="0" i="0" dirty="0" smtClean="0">
                        <a:effectLst/>
                        <a:latin typeface="Aptos"/>
                      </a:endParaRPr>
                    </a:p>
                    <a:p>
                      <a:pPr algn="ctr" rtl="0" fontAlgn="base"/>
                      <a:r>
                        <a:rPr lang="en-GB" sz="900" b="0" i="0" dirty="0" smtClean="0">
                          <a:effectLst/>
                          <a:latin typeface="Aptos"/>
                        </a:rPr>
                        <a:t>Tuscan </a:t>
                      </a:r>
                      <a:r>
                        <a:rPr lang="en-GB" sz="900" b="0" i="0" dirty="0">
                          <a:effectLst/>
                          <a:latin typeface="Aptos"/>
                        </a:rPr>
                        <a:t>Tomato Sauce </a:t>
                      </a:r>
                      <a:endParaRPr lang="en-GB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Aptos"/>
                        </a:rPr>
                        <a:t>Baked Beans </a:t>
                      </a:r>
                      <a:endParaRPr lang="en-GB" sz="1600" b="0" i="0" dirty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GB" sz="900" b="0" i="0" dirty="0" smtClean="0">
                        <a:effectLst/>
                        <a:latin typeface="Aptos"/>
                      </a:endParaRPr>
                    </a:p>
                    <a:p>
                      <a:pPr algn="ctr" rtl="0" fontAlgn="base"/>
                      <a:r>
                        <a:rPr lang="en-GB" sz="900" b="0" i="0" dirty="0" smtClean="0">
                          <a:effectLst/>
                          <a:latin typeface="Aptos"/>
                        </a:rPr>
                        <a:t>Tomato </a:t>
                      </a:r>
                      <a:r>
                        <a:rPr lang="en-GB" sz="900" b="0" i="0" dirty="0">
                          <a:effectLst/>
                          <a:latin typeface="Aptos"/>
                        </a:rPr>
                        <a:t>Pesto Sauce </a:t>
                      </a:r>
                      <a:endParaRPr lang="en-GB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Aptos"/>
                        </a:rPr>
                        <a:t>Baked Beans </a:t>
                      </a:r>
                      <a:endParaRPr lang="en-GB" sz="1600" b="0" i="0" dirty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371599"/>
                  </a:ext>
                </a:extLst>
              </a:tr>
              <a:tr h="952324">
                <a:tc>
                  <a:txBody>
                    <a:bodyPr/>
                    <a:lstStyle/>
                    <a:p>
                      <a:pPr algn="ctr" rtl="0" fontAlgn="base"/>
                      <a:endParaRPr lang="it-IT" sz="900" b="0" i="0" dirty="0" smtClean="0">
                        <a:effectLst/>
                        <a:latin typeface="Aptos"/>
                      </a:endParaRPr>
                    </a:p>
                    <a:p>
                      <a:pPr algn="ctr" rtl="0" fontAlgn="base"/>
                      <a:r>
                        <a:rPr lang="it-IT" sz="900" b="0" i="0" dirty="0" smtClean="0">
                          <a:effectLst/>
                          <a:latin typeface="Aptos"/>
                        </a:rPr>
                        <a:t>Rigatoni </a:t>
                      </a:r>
                      <a:r>
                        <a:rPr lang="it-IT" sz="900" b="0" i="0" dirty="0">
                          <a:effectLst/>
                          <a:latin typeface="Aptos"/>
                        </a:rPr>
                        <a:t>Pasta </a:t>
                      </a:r>
                      <a:endParaRPr lang="it-IT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it-IT" sz="900" b="0" i="0" dirty="0">
                          <a:effectLst/>
                          <a:latin typeface="Aptos"/>
                        </a:rPr>
                        <a:t>Steamed Broccoli </a:t>
                      </a:r>
                      <a:endParaRPr lang="it-IT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it-IT" sz="900" b="0" i="0" dirty="0">
                          <a:effectLst/>
                          <a:latin typeface="Aptos"/>
                        </a:rPr>
                        <a:t>Peas &amp; Sweetcorn </a:t>
                      </a:r>
                      <a:endParaRPr lang="it-IT" sz="1600" b="0" i="0" dirty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GB" sz="900" b="0" i="0" dirty="0" smtClean="0">
                        <a:effectLst/>
                        <a:latin typeface="Aptos"/>
                      </a:endParaRPr>
                    </a:p>
                    <a:p>
                      <a:pPr algn="ctr" rtl="0" fontAlgn="base"/>
                      <a:r>
                        <a:rPr lang="en-GB" sz="900" b="0" i="0" dirty="0" smtClean="0">
                          <a:effectLst/>
                          <a:latin typeface="Aptos"/>
                        </a:rPr>
                        <a:t>Mashed </a:t>
                      </a:r>
                      <a:r>
                        <a:rPr lang="en-GB" sz="900" b="0" i="0" dirty="0">
                          <a:effectLst/>
                          <a:latin typeface="Aptos"/>
                        </a:rPr>
                        <a:t>Potato  </a:t>
                      </a:r>
                      <a:endParaRPr lang="en-GB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Aptos"/>
                        </a:rPr>
                        <a:t>Savoy Cabbage </a:t>
                      </a:r>
                      <a:endParaRPr lang="en-GB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 err="1">
                          <a:effectLst/>
                          <a:latin typeface="Aptos"/>
                        </a:rPr>
                        <a:t>Neeps</a:t>
                      </a:r>
                      <a:r>
                        <a:rPr lang="en-GB" sz="900" b="0" i="0" dirty="0">
                          <a:effectLst/>
                          <a:latin typeface="Aptos"/>
                        </a:rPr>
                        <a:t> N Tatties </a:t>
                      </a:r>
                      <a:endParaRPr lang="en-GB" sz="1600" b="0" i="0" dirty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GB" sz="900" b="0" i="0" dirty="0" smtClean="0">
                        <a:effectLst/>
                        <a:latin typeface="Aptos"/>
                      </a:endParaRPr>
                    </a:p>
                    <a:p>
                      <a:pPr algn="ctr" rtl="0" fontAlgn="base"/>
                      <a:r>
                        <a:rPr lang="en-GB" sz="900" b="0" i="0" dirty="0" smtClean="0">
                          <a:effectLst/>
                          <a:latin typeface="Aptos"/>
                        </a:rPr>
                        <a:t>Boiled </a:t>
                      </a:r>
                      <a:r>
                        <a:rPr lang="en-GB" sz="900" b="0" i="0" dirty="0">
                          <a:effectLst/>
                          <a:latin typeface="Aptos"/>
                        </a:rPr>
                        <a:t>Minted New Potatoes Cauliflower Cheese </a:t>
                      </a:r>
                      <a:endParaRPr lang="en-GB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Aptos"/>
                        </a:rPr>
                        <a:t>Braised Carrots </a:t>
                      </a:r>
                      <a:endParaRPr lang="en-GB" sz="1600" b="0" i="0" dirty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GB" sz="900" b="0" i="0" dirty="0" smtClean="0">
                        <a:effectLst/>
                        <a:latin typeface="Aptos"/>
                      </a:endParaRPr>
                    </a:p>
                    <a:p>
                      <a:pPr algn="ctr" rtl="0" fontAlgn="base"/>
                      <a:r>
                        <a:rPr lang="en-GB" sz="900" b="0" i="0" dirty="0" smtClean="0">
                          <a:effectLst/>
                          <a:latin typeface="Aptos"/>
                        </a:rPr>
                        <a:t>Warm </a:t>
                      </a:r>
                      <a:r>
                        <a:rPr lang="en-GB" sz="900" b="0" i="0" dirty="0">
                          <a:effectLst/>
                          <a:latin typeface="Aptos"/>
                        </a:rPr>
                        <a:t>Orzo Pasta &amp; Vegetables  </a:t>
                      </a:r>
                      <a:endParaRPr lang="en-GB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Aptos"/>
                        </a:rPr>
                        <a:t>Mediterranean Courgettes </a:t>
                      </a:r>
                      <a:endParaRPr lang="en-GB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Aptos"/>
                        </a:rPr>
                        <a:t>Sugar Snaps </a:t>
                      </a:r>
                      <a:endParaRPr lang="en-GB" sz="1600" b="0" i="0" dirty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GB" sz="900" b="0" i="0" dirty="0" smtClean="0">
                        <a:effectLst/>
                        <a:latin typeface="Aptos"/>
                      </a:endParaRPr>
                    </a:p>
                    <a:p>
                      <a:pPr algn="ctr" rtl="0" fontAlgn="base"/>
                      <a:r>
                        <a:rPr lang="en-GB" sz="900" b="0" i="0" dirty="0" smtClean="0">
                          <a:effectLst/>
                          <a:latin typeface="Aptos"/>
                        </a:rPr>
                        <a:t>Skin </a:t>
                      </a:r>
                      <a:r>
                        <a:rPr lang="en-GB" sz="900" b="0" i="0" dirty="0">
                          <a:effectLst/>
                          <a:latin typeface="Aptos"/>
                        </a:rPr>
                        <a:t>on Fries  </a:t>
                      </a:r>
                      <a:endParaRPr lang="en-GB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Aptos"/>
                        </a:rPr>
                        <a:t>Boston Beans </a:t>
                      </a:r>
                      <a:endParaRPr lang="en-GB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Aptos"/>
                        </a:rPr>
                        <a:t>Corn On The Cob </a:t>
                      </a:r>
                      <a:endParaRPr lang="en-GB" sz="1600" b="0" i="0" dirty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>
                          <a:effectLst/>
                          <a:latin typeface="Aptos"/>
                        </a:rPr>
                        <a:t> </a:t>
                      </a: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GB" sz="900" b="0" i="0" dirty="0" smtClean="0">
                        <a:effectLst/>
                        <a:latin typeface="Aptos"/>
                      </a:endParaRPr>
                    </a:p>
                    <a:p>
                      <a:pPr algn="ctr" rtl="0" fontAlgn="base"/>
                      <a:r>
                        <a:rPr lang="en-GB" sz="900" b="0" i="0" dirty="0" smtClean="0">
                          <a:effectLst/>
                          <a:latin typeface="Aptos"/>
                        </a:rPr>
                        <a:t>Roasted </a:t>
                      </a:r>
                      <a:r>
                        <a:rPr lang="en-GB" sz="900" b="0" i="0" dirty="0">
                          <a:effectLst/>
                          <a:latin typeface="Aptos"/>
                        </a:rPr>
                        <a:t>Potatoes  </a:t>
                      </a:r>
                      <a:endParaRPr lang="en-GB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Aptos"/>
                        </a:rPr>
                        <a:t>Sauté White Cabbage </a:t>
                      </a:r>
                      <a:endParaRPr lang="en-GB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 err="1">
                          <a:effectLst/>
                          <a:latin typeface="Aptos"/>
                        </a:rPr>
                        <a:t>Chanternay</a:t>
                      </a:r>
                      <a:r>
                        <a:rPr lang="en-GB" sz="900" b="0" i="0" dirty="0">
                          <a:effectLst/>
                          <a:latin typeface="Aptos"/>
                        </a:rPr>
                        <a:t> Carrots </a:t>
                      </a:r>
                      <a:endParaRPr lang="en-GB" sz="1600" b="0" i="0" dirty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311902"/>
                  </a:ext>
                </a:extLst>
              </a:tr>
              <a:tr h="912480">
                <a:tc>
                  <a:txBody>
                    <a:bodyPr/>
                    <a:lstStyle/>
                    <a:p>
                      <a:pPr algn="ctr" rtl="0" fontAlgn="base"/>
                      <a:endParaRPr lang="en-GB" sz="900" b="0" i="0" dirty="0" smtClean="0">
                        <a:effectLst/>
                        <a:latin typeface="Aptos"/>
                      </a:endParaRPr>
                    </a:p>
                    <a:p>
                      <a:pPr algn="ctr" rtl="0" fontAlgn="base"/>
                      <a:r>
                        <a:rPr lang="en-GB" sz="900" b="0" i="0" dirty="0" smtClean="0">
                          <a:effectLst/>
                          <a:latin typeface="Aptos"/>
                        </a:rPr>
                        <a:t>Strawberry </a:t>
                      </a:r>
                      <a:r>
                        <a:rPr lang="en-GB" sz="900" b="0" i="0" dirty="0">
                          <a:effectLst/>
                          <a:latin typeface="Aptos"/>
                        </a:rPr>
                        <a:t>Jam &amp; Coconut Sponge &amp; Custard </a:t>
                      </a:r>
                      <a:endParaRPr lang="en-GB" sz="1600" b="0" i="0" dirty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GB" sz="900" b="0" i="0" dirty="0" smtClean="0">
                        <a:effectLst/>
                        <a:latin typeface="Aptos"/>
                      </a:endParaRPr>
                    </a:p>
                    <a:p>
                      <a:pPr algn="ctr" rtl="0" fontAlgn="base"/>
                      <a:r>
                        <a:rPr lang="en-GB" sz="900" b="0" i="0" dirty="0" smtClean="0">
                          <a:effectLst/>
                          <a:latin typeface="Aptos"/>
                        </a:rPr>
                        <a:t>Yoghurt</a:t>
                      </a:r>
                      <a:r>
                        <a:rPr lang="en-GB" sz="900" b="0" i="0" dirty="0">
                          <a:effectLst/>
                          <a:latin typeface="Aptos"/>
                        </a:rPr>
                        <a:t>, Fruit </a:t>
                      </a:r>
                      <a:r>
                        <a:rPr lang="en-GB" sz="900" b="0" i="0" dirty="0" err="1">
                          <a:effectLst/>
                          <a:latin typeface="Aptos"/>
                        </a:rPr>
                        <a:t>Compot</a:t>
                      </a:r>
                      <a:r>
                        <a:rPr lang="en-GB" sz="900" b="0" i="0" dirty="0">
                          <a:effectLst/>
                          <a:latin typeface="Aptos"/>
                        </a:rPr>
                        <a:t> &amp; </a:t>
                      </a:r>
                      <a:r>
                        <a:rPr lang="en-GB" sz="900" b="0" i="0" dirty="0" err="1">
                          <a:effectLst/>
                          <a:latin typeface="Aptos"/>
                        </a:rPr>
                        <a:t>Grenola</a:t>
                      </a:r>
                      <a:r>
                        <a:rPr lang="en-GB" sz="900" b="0" i="0" dirty="0">
                          <a:effectLst/>
                          <a:latin typeface="Aptos"/>
                        </a:rPr>
                        <a:t> </a:t>
                      </a:r>
                      <a:endParaRPr lang="en-GB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Aptos"/>
                        </a:rPr>
                        <a:t>Jelly Pot </a:t>
                      </a:r>
                      <a:endParaRPr lang="en-GB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Aptos"/>
                        </a:rPr>
                        <a:t>Fruit Pots </a:t>
                      </a:r>
                      <a:endParaRPr lang="en-GB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Aptos"/>
                        </a:rPr>
                        <a:t> </a:t>
                      </a:r>
                      <a:endParaRPr lang="en-GB" sz="1600" b="0" i="0" dirty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GB" sz="900" b="0" i="0" dirty="0" smtClean="0">
                        <a:effectLst/>
                        <a:latin typeface="Aptos"/>
                      </a:endParaRPr>
                    </a:p>
                    <a:p>
                      <a:pPr algn="ctr" rtl="0" fontAlgn="base"/>
                      <a:r>
                        <a:rPr lang="en-GB" sz="900" b="0" i="0" dirty="0" smtClean="0">
                          <a:effectLst/>
                          <a:latin typeface="Aptos"/>
                        </a:rPr>
                        <a:t>Spiced </a:t>
                      </a:r>
                      <a:r>
                        <a:rPr lang="en-GB" sz="900" b="0" i="0" dirty="0">
                          <a:effectLst/>
                          <a:latin typeface="Aptos"/>
                        </a:rPr>
                        <a:t>Parsnip Cake </a:t>
                      </a:r>
                      <a:endParaRPr lang="en-GB" sz="1600" b="0" i="0" dirty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GB" sz="900" b="0" i="0" dirty="0" smtClean="0">
                        <a:effectLst/>
                        <a:latin typeface="Aptos"/>
                      </a:endParaRPr>
                    </a:p>
                    <a:p>
                      <a:pPr algn="ctr" rtl="0" fontAlgn="base"/>
                      <a:r>
                        <a:rPr lang="en-GB" sz="900" b="0" i="0" dirty="0" smtClean="0">
                          <a:effectLst/>
                          <a:latin typeface="Aptos"/>
                        </a:rPr>
                        <a:t>Yoghurt</a:t>
                      </a:r>
                      <a:r>
                        <a:rPr lang="en-GB" sz="900" b="0" i="0" dirty="0">
                          <a:effectLst/>
                          <a:latin typeface="Aptos"/>
                        </a:rPr>
                        <a:t>, Fruit </a:t>
                      </a:r>
                      <a:r>
                        <a:rPr lang="en-GB" sz="900" b="0" i="0" dirty="0" err="1">
                          <a:effectLst/>
                          <a:latin typeface="Aptos"/>
                        </a:rPr>
                        <a:t>Compot</a:t>
                      </a:r>
                      <a:r>
                        <a:rPr lang="en-GB" sz="900" b="0" i="0" dirty="0">
                          <a:effectLst/>
                          <a:latin typeface="Aptos"/>
                        </a:rPr>
                        <a:t> &amp; </a:t>
                      </a:r>
                      <a:r>
                        <a:rPr lang="en-GB" sz="900" b="0" i="0" dirty="0" err="1">
                          <a:effectLst/>
                          <a:latin typeface="Aptos"/>
                        </a:rPr>
                        <a:t>Grenola</a:t>
                      </a:r>
                      <a:r>
                        <a:rPr lang="en-GB" sz="900" b="0" i="0" dirty="0">
                          <a:effectLst/>
                          <a:latin typeface="Aptos"/>
                        </a:rPr>
                        <a:t> </a:t>
                      </a:r>
                      <a:endParaRPr lang="en-GB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Aptos"/>
                        </a:rPr>
                        <a:t>Jelly Pot </a:t>
                      </a:r>
                      <a:endParaRPr lang="en-GB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Aptos"/>
                        </a:rPr>
                        <a:t>Fruit Pots </a:t>
                      </a:r>
                      <a:endParaRPr lang="en-GB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Aptos"/>
                        </a:rPr>
                        <a:t> </a:t>
                      </a:r>
                      <a:endParaRPr lang="en-GB" sz="1600" b="0" i="0" dirty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GB" sz="900" b="0" i="0" dirty="0" smtClean="0">
                        <a:effectLst/>
                        <a:latin typeface="Aptos"/>
                      </a:endParaRPr>
                    </a:p>
                    <a:p>
                      <a:pPr algn="ctr" rtl="0" fontAlgn="base"/>
                      <a:r>
                        <a:rPr lang="en-GB" sz="900" b="0" i="0" dirty="0" smtClean="0">
                          <a:effectLst/>
                          <a:latin typeface="Aptos"/>
                        </a:rPr>
                        <a:t>Banana </a:t>
                      </a:r>
                      <a:r>
                        <a:rPr lang="en-GB" sz="900" b="0" i="0" dirty="0">
                          <a:effectLst/>
                          <a:latin typeface="Aptos"/>
                        </a:rPr>
                        <a:t>Flapjack Pot </a:t>
                      </a:r>
                      <a:endParaRPr lang="en-GB" sz="1600" b="0" i="0" dirty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GB" sz="900" b="0" i="0" dirty="0" smtClean="0">
                        <a:effectLst/>
                        <a:latin typeface="Aptos"/>
                      </a:endParaRPr>
                    </a:p>
                    <a:p>
                      <a:pPr algn="ctr" rtl="0" fontAlgn="base"/>
                      <a:r>
                        <a:rPr lang="en-GB" sz="900" b="0" i="0" dirty="0" smtClean="0">
                          <a:effectLst/>
                          <a:latin typeface="Aptos"/>
                        </a:rPr>
                        <a:t>Yoghurt</a:t>
                      </a:r>
                      <a:r>
                        <a:rPr lang="en-GB" sz="900" b="0" i="0" dirty="0">
                          <a:effectLst/>
                          <a:latin typeface="Aptos"/>
                        </a:rPr>
                        <a:t>, Fruit </a:t>
                      </a:r>
                      <a:r>
                        <a:rPr lang="en-GB" sz="900" b="0" i="0" dirty="0" err="1">
                          <a:effectLst/>
                          <a:latin typeface="Aptos"/>
                        </a:rPr>
                        <a:t>Compot</a:t>
                      </a:r>
                      <a:r>
                        <a:rPr lang="en-GB" sz="900" b="0" i="0" dirty="0">
                          <a:effectLst/>
                          <a:latin typeface="Aptos"/>
                        </a:rPr>
                        <a:t> &amp; </a:t>
                      </a:r>
                      <a:r>
                        <a:rPr lang="en-GB" sz="900" b="0" i="0" dirty="0" err="1">
                          <a:effectLst/>
                          <a:latin typeface="Aptos"/>
                        </a:rPr>
                        <a:t>Grenola</a:t>
                      </a:r>
                      <a:r>
                        <a:rPr lang="en-GB" sz="900" b="0" i="0" dirty="0">
                          <a:effectLst/>
                          <a:latin typeface="Aptos"/>
                        </a:rPr>
                        <a:t> </a:t>
                      </a:r>
                      <a:endParaRPr lang="en-GB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Aptos"/>
                        </a:rPr>
                        <a:t>Jelly Pot </a:t>
                      </a:r>
                      <a:endParaRPr lang="en-GB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Aptos"/>
                        </a:rPr>
                        <a:t>Fruit Pots </a:t>
                      </a:r>
                      <a:endParaRPr lang="en-GB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Aptos"/>
                        </a:rPr>
                        <a:t> </a:t>
                      </a:r>
                      <a:endParaRPr lang="en-GB" sz="1600" b="0" i="0" dirty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GB" sz="900" b="0" i="0" dirty="0" smtClean="0">
                        <a:effectLst/>
                        <a:latin typeface="Aptos"/>
                      </a:endParaRPr>
                    </a:p>
                    <a:p>
                      <a:pPr algn="ctr" rtl="0" fontAlgn="base"/>
                      <a:r>
                        <a:rPr lang="en-GB" sz="900" b="0" i="0" dirty="0" smtClean="0">
                          <a:effectLst/>
                          <a:latin typeface="Aptos"/>
                        </a:rPr>
                        <a:t>Apple </a:t>
                      </a:r>
                      <a:r>
                        <a:rPr lang="en-GB" sz="900" b="0" i="0" dirty="0">
                          <a:effectLst/>
                          <a:latin typeface="Aptos"/>
                        </a:rPr>
                        <a:t>&amp; Berry Crumble with Fresh Cream </a:t>
                      </a:r>
                      <a:endParaRPr lang="en-GB" sz="1600" b="0" i="0" dirty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02492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685FA63-F6C0-6D95-FF99-8844CAD088E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46328" y="330173"/>
            <a:ext cx="31179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14772"/>
            <a:r>
              <a:rPr lang="en-GB" sz="2800" spc="181" dirty="0">
                <a:solidFill>
                  <a:prstClr val="white"/>
                </a:solidFill>
                <a:latin typeface="Unageo Semibold" pitchFamily="2" charset="0"/>
                <a:ea typeface="Calibri" panose="020F0502020204030204" pitchFamily="34" charset="0"/>
                <a:cs typeface="Times New Roman (Body CS)"/>
              </a:rPr>
              <a:t>WEEKLY MENU</a:t>
            </a:r>
            <a:r>
              <a:rPr lang="en-GB" sz="1200" dirty="0">
                <a:solidFill>
                  <a:prstClr val="white"/>
                </a:solidFill>
                <a:latin typeface="Unageo Semibold" pitchFamily="2" charset="0"/>
              </a:rPr>
              <a:t> </a:t>
            </a:r>
            <a:endParaRPr lang="en-GB" sz="1200" dirty="0">
              <a:solidFill>
                <a:prstClr val="white"/>
              </a:solidFill>
              <a:latin typeface="Unageo Semibold" pitchFamily="2" charset="0"/>
              <a:ea typeface="Gill Sans MT" panose="020B0502020104020203" pitchFamily="34" charset="77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10E635-7643-E2D7-2731-6EA9E780087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46863" y="525062"/>
            <a:ext cx="1352882" cy="494644"/>
          </a:xfrm>
          <a:prstGeom prst="rect">
            <a:avLst/>
          </a:prstGeom>
          <a:noFill/>
        </p:spPr>
        <p:txBody>
          <a:bodyPr wrap="square" lIns="82953" tIns="41476" rIns="82953" bIns="41476" anchor="t">
            <a:spAutoFit/>
          </a:bodyPr>
          <a:lstStyle/>
          <a:p>
            <a:pPr defTabSz="414772"/>
            <a:r>
              <a:rPr lang="en-GB" sz="1270" spc="18" dirty="0">
                <a:solidFill>
                  <a:prstClr val="white"/>
                </a:solidFill>
                <a:latin typeface="Gill Sans MT" panose="020B0502020104020203" pitchFamily="34" charset="77"/>
                <a:ea typeface="Calibri" panose="020F0502020204030204" pitchFamily="34" charset="0"/>
                <a:cs typeface="Times New Roman (Body CS)"/>
              </a:rPr>
              <a:t>w/c </a:t>
            </a:r>
            <a:r>
              <a:rPr lang="en-GB" sz="1400" spc="20" dirty="0" smtClean="0">
                <a:solidFill>
                  <a:schemeClr val="bg1"/>
                </a:solidFill>
                <a:latin typeface="Gill Sans MT" panose="020B0502020104020203" pitchFamily="34" charset="77"/>
                <a:ea typeface="Calibri" panose="020F0502020204030204" pitchFamily="34" charset="0"/>
                <a:cs typeface="Times New Roman (Body CS)"/>
              </a:rPr>
              <a:t>17/03/2025</a:t>
            </a:r>
            <a:endParaRPr lang="en-GB" sz="1270" spc="18" dirty="0">
              <a:solidFill>
                <a:prstClr val="white"/>
              </a:solidFill>
              <a:latin typeface="Gill Sans MT" panose="020B0502020104020203" pitchFamily="34" charset="77"/>
              <a:ea typeface="Calibri" panose="020F0502020204030204" pitchFamily="34" charset="0"/>
              <a:cs typeface="Times New Roman (Body CS)"/>
            </a:endParaRPr>
          </a:p>
          <a:p>
            <a:pPr defTabSz="414772"/>
            <a:r>
              <a:rPr lang="en-GB" sz="1270" spc="18" dirty="0">
                <a:solidFill>
                  <a:prstClr val="white"/>
                </a:solidFill>
                <a:latin typeface="Gill Sans MT" panose="020B0502020104020203" pitchFamily="34" charset="77"/>
                <a:ea typeface="Gill Sans MT" panose="020B0502020104020203" pitchFamily="34" charset="77"/>
                <a:cs typeface="Times New Roman" panose="02020603050405020304" pitchFamily="18" charset="0"/>
              </a:rPr>
              <a:t>Lunch</a:t>
            </a:r>
            <a:endParaRPr lang="en-GB" sz="726" spc="18" dirty="0">
              <a:solidFill>
                <a:prstClr val="white"/>
              </a:solidFill>
              <a:latin typeface="Gill Sans MT" panose="020B0502020104020203" pitchFamily="34" charset="77"/>
              <a:ea typeface="Gill Sans MT" panose="020B0502020104020203" pitchFamily="34" charset="77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F34B704-25D0-E531-260D-18C5F5AF3CB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4399" y="338562"/>
            <a:ext cx="1767694" cy="37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73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C457249-FED4-DC35-21D0-2565E74B863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46328" y="330173"/>
            <a:ext cx="3117958" cy="530487"/>
          </a:xfrm>
          <a:prstGeom prst="rect">
            <a:avLst/>
          </a:prstGeom>
          <a:noFill/>
        </p:spPr>
        <p:txBody>
          <a:bodyPr wrap="square" lIns="82953" tIns="41476" rIns="82953" bIns="41476" anchor="t">
            <a:spAutoFit/>
          </a:bodyPr>
          <a:lstStyle/>
          <a:p>
            <a:pPr defTabSz="414772"/>
            <a:r>
              <a:rPr lang="en-GB" sz="2903" spc="181" dirty="0">
                <a:solidFill>
                  <a:prstClr val="white"/>
                </a:solidFill>
                <a:latin typeface="Unageo Semibold"/>
                <a:ea typeface="Calibri"/>
                <a:cs typeface="Times New Roman (Body CS)"/>
              </a:rPr>
              <a:t>WEEKLY MENU</a:t>
            </a:r>
            <a:r>
              <a:rPr lang="en-GB" sz="1270" dirty="0">
                <a:solidFill>
                  <a:prstClr val="white"/>
                </a:solidFill>
                <a:latin typeface="Unageo Semibold"/>
              </a:rPr>
              <a:t> </a:t>
            </a:r>
            <a:endParaRPr lang="en-GB" sz="1270" dirty="0">
              <a:solidFill>
                <a:prstClr val="white"/>
              </a:solidFill>
              <a:latin typeface="Unageo Semibold"/>
              <a:ea typeface="Gill Sans MT" panose="020B0502020104020203" pitchFamily="34" charset="77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A7CDAD-375C-DB92-F8B6-C6FBC22AA1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46863" y="525062"/>
            <a:ext cx="13528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14772"/>
            <a:r>
              <a:rPr lang="en-GB" sz="1100" spc="18" dirty="0" smtClean="0">
                <a:solidFill>
                  <a:prstClr val="white"/>
                </a:solidFill>
                <a:latin typeface="Gill Sans MT" panose="020B0502020104020203" pitchFamily="34" charset="77"/>
                <a:ea typeface="Calibri" panose="020F0502020204030204" pitchFamily="34" charset="0"/>
                <a:cs typeface="Times New Roman (Body CS)"/>
              </a:rPr>
              <a:t>w/c </a:t>
            </a:r>
            <a:r>
              <a:rPr lang="en-GB" sz="1200" spc="20" dirty="0" smtClean="0">
                <a:solidFill>
                  <a:schemeClr val="bg1"/>
                </a:solidFill>
                <a:latin typeface="Gill Sans MT" panose="020B0502020104020203" pitchFamily="34" charset="77"/>
                <a:ea typeface="Calibri" panose="020F0502020204030204" pitchFamily="34" charset="0"/>
                <a:cs typeface="Times New Roman (Body CS)"/>
              </a:rPr>
              <a:t>17/03/2025</a:t>
            </a:r>
            <a:endParaRPr lang="en-GB" sz="1100" spc="18" dirty="0" smtClean="0">
              <a:solidFill>
                <a:prstClr val="white"/>
              </a:solidFill>
              <a:latin typeface="Gill Sans MT" panose="020B0502020104020203" pitchFamily="34" charset="77"/>
              <a:ea typeface="Calibri" panose="020F0502020204030204" pitchFamily="34" charset="0"/>
              <a:cs typeface="Times New Roman (Body CS)"/>
            </a:endParaRPr>
          </a:p>
          <a:p>
            <a:pPr defTabSz="414772"/>
            <a:r>
              <a:rPr lang="en-GB" sz="1100" spc="18" dirty="0" smtClean="0">
                <a:solidFill>
                  <a:prstClr val="white"/>
                </a:solidFill>
                <a:latin typeface="Gill Sans MT" panose="020B0502020104020203" pitchFamily="34" charset="77"/>
                <a:ea typeface="Gill Sans MT" panose="020B0502020104020203" pitchFamily="34" charset="77"/>
                <a:cs typeface="Times New Roman" panose="02020603050405020304" pitchFamily="18" charset="0"/>
              </a:rPr>
              <a:t>Supper</a:t>
            </a:r>
            <a:endParaRPr lang="en-GB" sz="700" spc="18" dirty="0">
              <a:solidFill>
                <a:prstClr val="white"/>
              </a:solidFill>
              <a:latin typeface="Gill Sans MT" panose="020B0502020104020203" pitchFamily="34" charset="77"/>
              <a:ea typeface="Gill Sans MT" panose="020B0502020104020203" pitchFamily="34" charset="77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21D9C1-FCA5-F644-F8FA-A9010830BFA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4399" y="338562"/>
            <a:ext cx="1767694" cy="373000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0DBAD69-57D9-1A7A-BA87-ED664CAF2B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8462803"/>
              </p:ext>
            </p:extLst>
          </p:nvPr>
        </p:nvGraphicFramePr>
        <p:xfrm>
          <a:off x="1575585" y="1173020"/>
          <a:ext cx="8828248" cy="5122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298">
                  <a:extLst>
                    <a:ext uri="{9D8B030D-6E8A-4147-A177-3AD203B41FA5}">
                      <a16:colId xmlns:a16="http://schemas.microsoft.com/office/drawing/2014/main" val="2307062268"/>
                    </a:ext>
                  </a:extLst>
                </a:gridCol>
                <a:gridCol w="1251325">
                  <a:extLst>
                    <a:ext uri="{9D8B030D-6E8A-4147-A177-3AD203B41FA5}">
                      <a16:colId xmlns:a16="http://schemas.microsoft.com/office/drawing/2014/main" val="2182639792"/>
                    </a:ext>
                  </a:extLst>
                </a:gridCol>
                <a:gridCol w="1251325">
                  <a:extLst>
                    <a:ext uri="{9D8B030D-6E8A-4147-A177-3AD203B41FA5}">
                      <a16:colId xmlns:a16="http://schemas.microsoft.com/office/drawing/2014/main" val="2683114717"/>
                    </a:ext>
                  </a:extLst>
                </a:gridCol>
                <a:gridCol w="1251325">
                  <a:extLst>
                    <a:ext uri="{9D8B030D-6E8A-4147-A177-3AD203B41FA5}">
                      <a16:colId xmlns:a16="http://schemas.microsoft.com/office/drawing/2014/main" val="227876221"/>
                    </a:ext>
                  </a:extLst>
                </a:gridCol>
                <a:gridCol w="1251325">
                  <a:extLst>
                    <a:ext uri="{9D8B030D-6E8A-4147-A177-3AD203B41FA5}">
                      <a16:colId xmlns:a16="http://schemas.microsoft.com/office/drawing/2014/main" val="3195914780"/>
                    </a:ext>
                  </a:extLst>
                </a:gridCol>
                <a:gridCol w="1251325">
                  <a:extLst>
                    <a:ext uri="{9D8B030D-6E8A-4147-A177-3AD203B41FA5}">
                      <a16:colId xmlns:a16="http://schemas.microsoft.com/office/drawing/2014/main" val="1197790592"/>
                    </a:ext>
                  </a:extLst>
                </a:gridCol>
                <a:gridCol w="1251325">
                  <a:extLst>
                    <a:ext uri="{9D8B030D-6E8A-4147-A177-3AD203B41FA5}">
                      <a16:colId xmlns:a16="http://schemas.microsoft.com/office/drawing/2014/main" val="850348411"/>
                    </a:ext>
                  </a:extLst>
                </a:gridCol>
              </a:tblGrid>
              <a:tr h="3269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0" spc="75" dirty="0">
                          <a:solidFill>
                            <a:schemeClr val="bg1"/>
                          </a:solidFill>
                          <a:effectLst/>
                          <a:latin typeface="Unageo Semibold" pitchFamily="2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MONDAY</a:t>
                      </a:r>
                      <a:endParaRPr lang="en-GB" sz="1000" b="0" dirty="0">
                        <a:solidFill>
                          <a:schemeClr val="bg1"/>
                        </a:solidFill>
                        <a:effectLst/>
                        <a:latin typeface="Unageo Semibold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95" marR="65095" marT="65095" marB="65095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AA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0" spc="75" dirty="0">
                          <a:solidFill>
                            <a:schemeClr val="bg1"/>
                          </a:solidFill>
                          <a:effectLst/>
                          <a:latin typeface="Unageo Semibold" pitchFamily="2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TUESDAY</a:t>
                      </a:r>
                      <a:endParaRPr lang="en-GB" sz="1000" b="0" dirty="0">
                        <a:solidFill>
                          <a:schemeClr val="bg1"/>
                        </a:solidFill>
                        <a:effectLst/>
                        <a:latin typeface="Unageo Semibold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95" marR="65095" marT="65095" marB="65095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AA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0" spc="75" dirty="0">
                          <a:solidFill>
                            <a:schemeClr val="bg1"/>
                          </a:solidFill>
                          <a:effectLst/>
                          <a:latin typeface="Unageo Semibold" pitchFamily="2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WEDNESDAY</a:t>
                      </a:r>
                      <a:endParaRPr lang="en-GB" sz="1000" b="0" dirty="0">
                        <a:solidFill>
                          <a:schemeClr val="bg1"/>
                        </a:solidFill>
                        <a:effectLst/>
                        <a:latin typeface="Unageo Semibold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95" marR="65095" marT="65095" marB="65095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AA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0" spc="75" dirty="0">
                          <a:solidFill>
                            <a:schemeClr val="bg1"/>
                          </a:solidFill>
                          <a:effectLst/>
                          <a:latin typeface="Unageo Semibold" pitchFamily="2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THURSDAY</a:t>
                      </a:r>
                      <a:endParaRPr lang="en-GB" sz="1000" b="0" dirty="0">
                        <a:solidFill>
                          <a:schemeClr val="bg1"/>
                        </a:solidFill>
                        <a:effectLst/>
                        <a:latin typeface="Unageo Semibold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95" marR="65095" marT="65095" marB="65095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AA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0" spc="75" dirty="0">
                          <a:solidFill>
                            <a:schemeClr val="bg1"/>
                          </a:solidFill>
                          <a:effectLst/>
                          <a:latin typeface="Unageo Semibold" pitchFamily="2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FRIDAY</a:t>
                      </a:r>
                      <a:endParaRPr lang="en-GB" sz="1000" b="0" dirty="0">
                        <a:solidFill>
                          <a:schemeClr val="bg1"/>
                        </a:solidFill>
                        <a:effectLst/>
                        <a:latin typeface="Unageo Semibold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95" marR="65095" marT="65095" marB="65095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AA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0" spc="75" dirty="0">
                          <a:solidFill>
                            <a:schemeClr val="bg1"/>
                          </a:solidFill>
                          <a:effectLst/>
                          <a:latin typeface="Unageo Semibold" pitchFamily="2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SATURDAY</a:t>
                      </a:r>
                      <a:endParaRPr lang="en-GB" sz="1100" b="0" dirty="0">
                        <a:solidFill>
                          <a:schemeClr val="bg1"/>
                        </a:solidFill>
                        <a:effectLst/>
                        <a:latin typeface="Unageo Semibold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95" marR="65095" marT="65095" marB="65095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AA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0" spc="75" dirty="0">
                          <a:solidFill>
                            <a:schemeClr val="bg1"/>
                          </a:solidFill>
                          <a:effectLst/>
                          <a:latin typeface="Unageo Semibold" pitchFamily="2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SUNDAY</a:t>
                      </a:r>
                      <a:endParaRPr lang="en-GB" sz="1100" b="0" dirty="0">
                        <a:solidFill>
                          <a:schemeClr val="bg1"/>
                        </a:solidFill>
                        <a:effectLst/>
                        <a:latin typeface="Unageo Semibold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95" marR="65095" marT="65095" marB="65095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AA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90399"/>
                  </a:ext>
                </a:extLst>
              </a:tr>
              <a:tr h="736104">
                <a:tc>
                  <a:txBody>
                    <a:bodyPr/>
                    <a:lstStyle/>
                    <a:p>
                      <a:pPr algn="ctr" rtl="0" fontAlgn="base"/>
                      <a:endParaRPr lang="en-GB" sz="900" b="0" i="0" u="none" strike="noStrike" kern="1200" spc="20" baseline="0" dirty="0" smtClean="0">
                        <a:solidFill>
                          <a:srgbClr val="000000"/>
                        </a:solidFill>
                        <a:effectLst/>
                        <a:latin typeface="Unageo Light"/>
                        <a:ea typeface="+mn-ea"/>
                        <a:cs typeface="+mn-cs"/>
                      </a:endParaRPr>
                    </a:p>
                    <a:p>
                      <a:pPr algn="ctr" rtl="0" fontAlgn="base"/>
                      <a:r>
                        <a:rPr lang="en-GB" sz="900" b="0" i="0" u="none" strike="noStrike" kern="1200" spc="20" baseline="0" dirty="0" smtClean="0">
                          <a:solidFill>
                            <a:srgbClr val="000000"/>
                          </a:solidFill>
                          <a:effectLst/>
                          <a:latin typeface="Unageo Light"/>
                          <a:ea typeface="+mn-ea"/>
                          <a:cs typeface="+mn-cs"/>
                        </a:rPr>
                        <a:t>Tomato </a:t>
                      </a:r>
                      <a:r>
                        <a:rPr lang="en-GB" sz="900" b="0" i="0" u="none" strike="noStrike" kern="1200" spc="20" baseline="0" dirty="0">
                          <a:solidFill>
                            <a:srgbClr val="000000"/>
                          </a:solidFill>
                          <a:effectLst/>
                          <a:latin typeface="Unageo Light"/>
                          <a:ea typeface="+mn-ea"/>
                          <a:cs typeface="+mn-cs"/>
                        </a:rPr>
                        <a:t>&amp; Red Pepper </a:t>
                      </a: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GB" sz="900" b="0" i="0" u="none" strike="noStrike" kern="1200" spc="20" baseline="0" dirty="0" smtClean="0">
                        <a:solidFill>
                          <a:srgbClr val="000000"/>
                        </a:solidFill>
                        <a:effectLst/>
                        <a:latin typeface="Unageo Light"/>
                        <a:ea typeface="+mn-ea"/>
                        <a:cs typeface="+mn-cs"/>
                      </a:endParaRPr>
                    </a:p>
                    <a:p>
                      <a:pPr algn="ctr" rtl="0" fontAlgn="base"/>
                      <a:r>
                        <a:rPr lang="en-GB" sz="900" b="0" i="0" u="none" strike="noStrike" kern="1200" spc="20" baseline="0" dirty="0" smtClean="0">
                          <a:solidFill>
                            <a:srgbClr val="000000"/>
                          </a:solidFill>
                          <a:effectLst/>
                          <a:latin typeface="Unageo Light"/>
                          <a:ea typeface="+mn-ea"/>
                          <a:cs typeface="+mn-cs"/>
                        </a:rPr>
                        <a:t>Pumpkin</a:t>
                      </a:r>
                      <a:r>
                        <a:rPr lang="en-GB" sz="900" b="0" i="0" u="none" strike="noStrike" kern="1200" spc="20" baseline="0" dirty="0">
                          <a:solidFill>
                            <a:srgbClr val="000000"/>
                          </a:solidFill>
                          <a:effectLst/>
                          <a:latin typeface="Unageo Ligh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GB" sz="900" b="0" i="0" u="none" strike="noStrike" kern="1200" spc="20" baseline="0" dirty="0" smtClean="0">
                        <a:solidFill>
                          <a:srgbClr val="000000"/>
                        </a:solidFill>
                        <a:effectLst/>
                        <a:latin typeface="Unageo Light"/>
                        <a:ea typeface="+mn-ea"/>
                        <a:cs typeface="+mn-cs"/>
                      </a:endParaRPr>
                    </a:p>
                    <a:p>
                      <a:pPr algn="ctr" rtl="0" fontAlgn="base"/>
                      <a:r>
                        <a:rPr lang="en-GB" sz="900" b="0" i="0" u="none" strike="noStrike" kern="1200" spc="20" baseline="0" dirty="0" smtClean="0">
                          <a:solidFill>
                            <a:srgbClr val="000000"/>
                          </a:solidFill>
                          <a:effectLst/>
                          <a:latin typeface="Unageo Light"/>
                          <a:ea typeface="+mn-ea"/>
                          <a:cs typeface="+mn-cs"/>
                        </a:rPr>
                        <a:t>White </a:t>
                      </a:r>
                      <a:r>
                        <a:rPr lang="en-GB" sz="900" b="0" i="0" u="none" strike="noStrike" kern="1200" spc="20" baseline="0" dirty="0">
                          <a:solidFill>
                            <a:srgbClr val="000000"/>
                          </a:solidFill>
                          <a:effectLst/>
                          <a:latin typeface="Unageo Light"/>
                          <a:ea typeface="+mn-ea"/>
                          <a:cs typeface="+mn-cs"/>
                        </a:rPr>
                        <a:t>Onion &amp; Leek </a:t>
                      </a: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GB" sz="900" b="0" i="0" u="none" strike="noStrike" kern="1200" spc="20" baseline="0" dirty="0" smtClean="0">
                        <a:solidFill>
                          <a:srgbClr val="000000"/>
                        </a:solidFill>
                        <a:effectLst/>
                        <a:latin typeface="Unageo Light"/>
                        <a:ea typeface="+mn-ea"/>
                        <a:cs typeface="+mn-cs"/>
                      </a:endParaRPr>
                    </a:p>
                    <a:p>
                      <a:pPr algn="ctr" rtl="0" fontAlgn="base"/>
                      <a:r>
                        <a:rPr lang="en-GB" sz="900" b="0" i="0" u="none" strike="noStrike" kern="1200" spc="20" baseline="0" dirty="0" smtClean="0">
                          <a:solidFill>
                            <a:srgbClr val="000000"/>
                          </a:solidFill>
                          <a:effectLst/>
                          <a:latin typeface="Unageo Light"/>
                          <a:ea typeface="+mn-ea"/>
                          <a:cs typeface="+mn-cs"/>
                        </a:rPr>
                        <a:t>Courgette</a:t>
                      </a:r>
                      <a:r>
                        <a:rPr lang="en-GB" sz="900" b="0" i="0" u="none" strike="noStrike" kern="1200" spc="20" baseline="0" dirty="0">
                          <a:solidFill>
                            <a:srgbClr val="000000"/>
                          </a:solidFill>
                          <a:effectLst/>
                          <a:latin typeface="Unageo Light"/>
                          <a:ea typeface="+mn-ea"/>
                          <a:cs typeface="+mn-cs"/>
                        </a:rPr>
                        <a:t>, Pea &amp; Mint </a:t>
                      </a: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GB" sz="900" b="0" i="0" u="none" strike="noStrike" kern="1200" spc="20" baseline="0" dirty="0" smtClean="0">
                        <a:solidFill>
                          <a:srgbClr val="000000"/>
                        </a:solidFill>
                        <a:effectLst/>
                        <a:latin typeface="Unageo Light"/>
                        <a:ea typeface="+mn-ea"/>
                        <a:cs typeface="+mn-cs"/>
                      </a:endParaRPr>
                    </a:p>
                    <a:p>
                      <a:pPr algn="ctr" rtl="0" fontAlgn="base"/>
                      <a:r>
                        <a:rPr lang="en-GB" sz="900" b="0" i="0" u="none" strike="noStrike" kern="1200" spc="20" baseline="0" dirty="0" smtClean="0">
                          <a:solidFill>
                            <a:srgbClr val="000000"/>
                          </a:solidFill>
                          <a:effectLst/>
                          <a:latin typeface="Unageo Light"/>
                          <a:ea typeface="+mn-ea"/>
                          <a:cs typeface="+mn-cs"/>
                        </a:rPr>
                        <a:t>Wild </a:t>
                      </a:r>
                      <a:r>
                        <a:rPr lang="en-GB" sz="900" b="0" i="0" u="none" strike="noStrike" kern="1200" spc="20" baseline="0" dirty="0">
                          <a:solidFill>
                            <a:srgbClr val="000000"/>
                          </a:solidFill>
                          <a:effectLst/>
                          <a:latin typeface="Unageo Light"/>
                          <a:ea typeface="+mn-ea"/>
                          <a:cs typeface="+mn-cs"/>
                        </a:rPr>
                        <a:t>Mushroom &amp; Butterbean </a:t>
                      </a: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GB" sz="900" b="0" i="0" u="none" strike="noStrike" kern="1200" spc="20" baseline="0" dirty="0" smtClean="0">
                        <a:solidFill>
                          <a:srgbClr val="000000"/>
                        </a:solidFill>
                        <a:effectLst/>
                        <a:latin typeface="Unageo Light"/>
                        <a:ea typeface="+mn-ea"/>
                        <a:cs typeface="+mn-cs"/>
                      </a:endParaRPr>
                    </a:p>
                    <a:p>
                      <a:pPr algn="ctr" rtl="0" fontAlgn="base"/>
                      <a:r>
                        <a:rPr lang="en-GB" sz="900" b="0" i="0" u="none" strike="noStrike" kern="1200" spc="20" baseline="0" dirty="0" smtClean="0">
                          <a:solidFill>
                            <a:srgbClr val="000000"/>
                          </a:solidFill>
                          <a:effectLst/>
                          <a:latin typeface="Unageo Light"/>
                          <a:ea typeface="+mn-ea"/>
                          <a:cs typeface="+mn-cs"/>
                        </a:rPr>
                        <a:t>Sweetcorn </a:t>
                      </a:r>
                      <a:r>
                        <a:rPr lang="en-GB" sz="900" b="0" i="0" u="none" strike="noStrike" kern="1200" spc="20" baseline="0" dirty="0">
                          <a:solidFill>
                            <a:srgbClr val="000000"/>
                          </a:solidFill>
                          <a:effectLst/>
                          <a:latin typeface="Unageo Light"/>
                          <a:ea typeface="+mn-ea"/>
                          <a:cs typeface="+mn-cs"/>
                        </a:rPr>
                        <a:t>Chowder </a:t>
                      </a: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GB" sz="900" b="0" i="0" u="none" strike="noStrike" kern="1200" spc="20" baseline="0" dirty="0" smtClean="0">
                        <a:solidFill>
                          <a:srgbClr val="000000"/>
                        </a:solidFill>
                        <a:effectLst/>
                        <a:latin typeface="Unageo Light"/>
                        <a:ea typeface="+mn-ea"/>
                        <a:cs typeface="+mn-cs"/>
                      </a:endParaRPr>
                    </a:p>
                    <a:p>
                      <a:pPr algn="ctr" rtl="0" fontAlgn="base"/>
                      <a:r>
                        <a:rPr lang="en-GB" sz="900" b="0" i="0" u="none" strike="noStrike" kern="1200" spc="20" baseline="0" dirty="0" smtClean="0">
                          <a:solidFill>
                            <a:srgbClr val="000000"/>
                          </a:solidFill>
                          <a:effectLst/>
                          <a:latin typeface="Unageo Light"/>
                          <a:ea typeface="+mn-ea"/>
                          <a:cs typeface="+mn-cs"/>
                        </a:rPr>
                        <a:t>Vegetable</a:t>
                      </a:r>
                      <a:r>
                        <a:rPr lang="en-GB" sz="900" b="0" i="0" u="none" strike="noStrike" kern="1200" spc="20" baseline="0" dirty="0">
                          <a:solidFill>
                            <a:srgbClr val="000000"/>
                          </a:solidFill>
                          <a:effectLst/>
                          <a:latin typeface="Unageo Ligh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75116"/>
                  </a:ext>
                </a:extLst>
              </a:tr>
              <a:tr h="671530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>
                          <a:effectLst/>
                          <a:latin typeface="Aptos"/>
                        </a:rPr>
                        <a:t>Chicken Tikka Marsala </a:t>
                      </a:r>
                      <a:endParaRPr lang="en-GB" sz="1600" b="0" i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>
                          <a:effectLst/>
                          <a:latin typeface="Aptos"/>
                        </a:rPr>
                        <a:t>Posh Finger Butty, Lemon &amp; Tartare Sauce </a:t>
                      </a:r>
                      <a:endParaRPr lang="en-GB" sz="1600" b="0" i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>
                          <a:effectLst/>
                          <a:latin typeface="Aptos"/>
                        </a:rPr>
                        <a:t>Smoked Paprika Tuscan Chicken Thigh  </a:t>
                      </a:r>
                      <a:endParaRPr lang="en-GB" sz="1600" b="0" i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>
                          <a:effectLst/>
                          <a:latin typeface="Aptos"/>
                        </a:rPr>
                        <a:t>Steak, Shallot &amp; Mushroom Pie </a:t>
                      </a:r>
                      <a:endParaRPr lang="en-GB" sz="1600" b="0" i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>
                          <a:effectLst/>
                          <a:latin typeface="Aptos"/>
                        </a:rPr>
                        <a:t>Buttermilk Chicken, Mixed Bean Cassoulet </a:t>
                      </a:r>
                      <a:endParaRPr lang="en-GB" sz="1600" b="0" i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>
                          <a:effectLst/>
                          <a:latin typeface="Aptos"/>
                        </a:rPr>
                        <a:t>Loaded Hot Dog with Various Toppings &amp; Sauces </a:t>
                      </a:r>
                      <a:endParaRPr lang="en-GB" sz="1600" b="0" i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Aptos"/>
                        </a:rPr>
                        <a:t>Pulled Brisket Chilli with Red Kidney Beans, Sour Cream&amp; Nacho Crumb </a:t>
                      </a:r>
                      <a:endParaRPr lang="en-GB" sz="1600" b="0" i="0" dirty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497766"/>
                  </a:ext>
                </a:extLst>
              </a:tr>
              <a:tr h="671530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>
                          <a:effectLst/>
                          <a:latin typeface="Aptos"/>
                        </a:rPr>
                        <a:t>Paneer &amp; Cauliflower Tikka Marsala </a:t>
                      </a:r>
                      <a:endParaRPr lang="en-GB" sz="1600" b="0" i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>
                          <a:effectLst/>
                          <a:latin typeface="Aptos"/>
                        </a:rPr>
                        <a:t>Glazed Celeriac &amp; BBQ Bean Burger, </a:t>
                      </a:r>
                      <a:endParaRPr lang="en-GB" sz="1600" b="0" i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>
                          <a:effectLst/>
                          <a:latin typeface="Aptos"/>
                        </a:rPr>
                        <a:t>Tuscan Gnocchi with Halloumi &amp;  Roasted Vegetables </a:t>
                      </a:r>
                      <a:endParaRPr lang="en-GB" sz="1600" b="0" i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>
                          <a:effectLst/>
                          <a:latin typeface="Aptos"/>
                        </a:rPr>
                        <a:t>Tofu, Cherry Tomato &amp; Spinach Closed Taco </a:t>
                      </a:r>
                      <a:endParaRPr lang="en-GB" sz="1600" b="0" i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>
                          <a:effectLst/>
                          <a:latin typeface="Aptos"/>
                        </a:rPr>
                        <a:t>Marinaded Butternut Squash, Mixed Bean Cassoulet </a:t>
                      </a:r>
                      <a:endParaRPr lang="en-GB" sz="1600" b="0" i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>
                          <a:effectLst/>
                          <a:latin typeface="Aptos"/>
                        </a:rPr>
                        <a:t>Loaded Vegetarian Hot Dog with Various Toppings &amp; Sauces </a:t>
                      </a:r>
                      <a:endParaRPr lang="en-GB" sz="1600" b="0" i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Aptos"/>
                        </a:rPr>
                        <a:t>Pulled Jackfruit Chilli with Red Kidney Beans, Sour Cream &amp; Nacho Crumb </a:t>
                      </a:r>
                      <a:endParaRPr lang="en-GB" sz="1600" b="0" i="0" dirty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452625"/>
                  </a:ext>
                </a:extLst>
              </a:tr>
              <a:tr h="671530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>
                          <a:effectLst/>
                          <a:latin typeface="Aptos"/>
                        </a:rPr>
                        <a:t>Rich Tomato &amp; Basil Sauce </a:t>
                      </a:r>
                      <a:endParaRPr lang="en-GB" sz="1600" b="0" i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>
                          <a:effectLst/>
                          <a:latin typeface="Aptos"/>
                        </a:rPr>
                        <a:t>Baked Beans </a:t>
                      </a:r>
                      <a:endParaRPr lang="en-GB" sz="1600" b="0" i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>
                          <a:effectLst/>
                          <a:latin typeface="Aptos"/>
                        </a:rPr>
                        <a:t>Basil &amp; Spinach Pesto </a:t>
                      </a:r>
                      <a:endParaRPr lang="en-GB" sz="1600" b="0" i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>
                          <a:effectLst/>
                          <a:latin typeface="Aptos"/>
                        </a:rPr>
                        <a:t>Baked Beans </a:t>
                      </a:r>
                      <a:endParaRPr lang="en-GB" sz="1600" b="0" i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n-NO" sz="900" b="0" i="0">
                          <a:effectLst/>
                          <a:latin typeface="Aptos"/>
                        </a:rPr>
                        <a:t>Med Veg &amp; Tomato Sauce </a:t>
                      </a:r>
                      <a:endParaRPr lang="nn-NO" sz="1600" b="0" i="0">
                        <a:effectLst/>
                      </a:endParaRPr>
                    </a:p>
                    <a:p>
                      <a:pPr algn="ctr" rtl="0" fontAlgn="base"/>
                      <a:r>
                        <a:rPr lang="nn-NO" sz="900" b="0" i="0">
                          <a:effectLst/>
                          <a:latin typeface="Aptos"/>
                        </a:rPr>
                        <a:t>Baked Beans </a:t>
                      </a:r>
                      <a:endParaRPr lang="nn-NO" sz="1600" b="0" i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>
                          <a:effectLst/>
                          <a:latin typeface="Aptos"/>
                        </a:rPr>
                        <a:t>Roasted Red Pepper Sauce </a:t>
                      </a:r>
                      <a:endParaRPr lang="en-GB" sz="1600" b="0" i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>
                          <a:effectLst/>
                          <a:latin typeface="Aptos"/>
                        </a:rPr>
                        <a:t>Baked Beans </a:t>
                      </a:r>
                      <a:endParaRPr lang="en-GB" sz="1600" b="0" i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>
                          <a:effectLst/>
                          <a:latin typeface="Aptos"/>
                        </a:rPr>
                        <a:t>Smoked Cheddar Cheese Sauce </a:t>
                      </a:r>
                      <a:endParaRPr lang="en-GB" sz="1600" b="0" i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>
                          <a:effectLst/>
                          <a:latin typeface="Aptos"/>
                        </a:rPr>
                        <a:t>Baked Beans </a:t>
                      </a:r>
                      <a:endParaRPr lang="en-GB" sz="1600" b="0" i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>
                          <a:effectLst/>
                          <a:latin typeface="Aptos"/>
                        </a:rPr>
                        <a:t>Tuscan Tomato Sauce </a:t>
                      </a:r>
                      <a:endParaRPr lang="en-GB" sz="1600" b="0" i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>
                          <a:effectLst/>
                          <a:latin typeface="Aptos"/>
                        </a:rPr>
                        <a:t>Baked Beans </a:t>
                      </a:r>
                      <a:endParaRPr lang="en-GB" sz="1600" b="0" i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Aptos"/>
                        </a:rPr>
                        <a:t>Tomato Pesto Sauce </a:t>
                      </a:r>
                      <a:endParaRPr lang="en-GB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Aptos"/>
                        </a:rPr>
                        <a:t>Baked Beans </a:t>
                      </a:r>
                      <a:endParaRPr lang="en-GB" sz="1600" b="0" i="0" dirty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371599"/>
                  </a:ext>
                </a:extLst>
              </a:tr>
              <a:tr h="1250401">
                <a:tc>
                  <a:txBody>
                    <a:bodyPr/>
                    <a:lstStyle/>
                    <a:p>
                      <a:pPr algn="ctr" rtl="0" fontAlgn="base"/>
                      <a:endParaRPr lang="it-IT" sz="900" b="0" i="0" dirty="0" smtClean="0">
                        <a:effectLst/>
                        <a:latin typeface="Aptos"/>
                      </a:endParaRPr>
                    </a:p>
                    <a:p>
                      <a:pPr algn="ctr" rtl="0" fontAlgn="base"/>
                      <a:r>
                        <a:rPr lang="it-IT" sz="900" b="0" i="0" dirty="0" smtClean="0">
                          <a:effectLst/>
                          <a:latin typeface="Aptos"/>
                        </a:rPr>
                        <a:t>Turmeric </a:t>
                      </a:r>
                      <a:r>
                        <a:rPr lang="it-IT" sz="900" b="0" i="0" dirty="0">
                          <a:effectLst/>
                          <a:latin typeface="Aptos"/>
                        </a:rPr>
                        <a:t>Rice  </a:t>
                      </a:r>
                      <a:endParaRPr lang="it-IT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it-IT" sz="900" b="0" i="0" dirty="0">
                          <a:effectLst/>
                          <a:latin typeface="Aptos"/>
                        </a:rPr>
                        <a:t>Tenderstem Broccoli </a:t>
                      </a:r>
                      <a:endParaRPr lang="it-IT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it-IT" sz="900" b="0" i="0" dirty="0">
                          <a:effectLst/>
                          <a:latin typeface="Aptos"/>
                        </a:rPr>
                        <a:t>Butternut Squash </a:t>
                      </a:r>
                      <a:endParaRPr lang="it-IT" sz="1600" b="0" i="0" dirty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GB" sz="900" b="0" i="0" dirty="0" smtClean="0">
                        <a:effectLst/>
                        <a:latin typeface="Aptos"/>
                      </a:endParaRPr>
                    </a:p>
                    <a:p>
                      <a:pPr algn="ctr" rtl="0" fontAlgn="base"/>
                      <a:r>
                        <a:rPr lang="en-GB" sz="900" b="0" i="0" dirty="0" smtClean="0">
                          <a:effectLst/>
                          <a:latin typeface="Aptos"/>
                        </a:rPr>
                        <a:t>Thick </a:t>
                      </a:r>
                      <a:r>
                        <a:rPr lang="en-GB" sz="900" b="0" i="0" dirty="0">
                          <a:effectLst/>
                          <a:latin typeface="Aptos"/>
                        </a:rPr>
                        <a:t>Cut Chips  </a:t>
                      </a:r>
                      <a:endParaRPr lang="en-GB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Aptos"/>
                        </a:rPr>
                        <a:t>Smashed Peas </a:t>
                      </a:r>
                      <a:endParaRPr lang="en-GB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Aptos"/>
                        </a:rPr>
                        <a:t>Courgette Chips </a:t>
                      </a:r>
                      <a:endParaRPr lang="en-GB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Aptos"/>
                        </a:rPr>
                        <a:t> </a:t>
                      </a:r>
                      <a:endParaRPr lang="en-GB" sz="1600" b="0" i="0" dirty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GB" sz="900" b="0" i="0" dirty="0" smtClean="0">
                        <a:effectLst/>
                        <a:latin typeface="Aptos"/>
                      </a:endParaRPr>
                    </a:p>
                    <a:p>
                      <a:pPr algn="ctr" rtl="0" fontAlgn="base"/>
                      <a:r>
                        <a:rPr lang="en-GB" sz="900" b="0" i="0" dirty="0" smtClean="0">
                          <a:effectLst/>
                          <a:latin typeface="Aptos"/>
                        </a:rPr>
                        <a:t>Sweet </a:t>
                      </a:r>
                      <a:r>
                        <a:rPr lang="en-GB" sz="900" b="0" i="0" dirty="0">
                          <a:effectLst/>
                          <a:latin typeface="Aptos"/>
                        </a:rPr>
                        <a:t>Potatoes </a:t>
                      </a:r>
                      <a:r>
                        <a:rPr lang="en-GB" sz="900" b="0" i="0" dirty="0" err="1">
                          <a:effectLst/>
                          <a:latin typeface="Aptos"/>
                        </a:rPr>
                        <a:t>Roasties</a:t>
                      </a:r>
                      <a:r>
                        <a:rPr lang="en-GB" sz="900" b="0" i="0" dirty="0">
                          <a:effectLst/>
                          <a:latin typeface="Aptos"/>
                        </a:rPr>
                        <a:t>  </a:t>
                      </a:r>
                      <a:endParaRPr lang="en-GB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Aptos"/>
                        </a:rPr>
                        <a:t>Mixed Green Vegetables </a:t>
                      </a:r>
                      <a:endParaRPr lang="en-GB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Aptos"/>
                        </a:rPr>
                        <a:t>Steamed Cauliflower </a:t>
                      </a:r>
                      <a:endParaRPr lang="en-GB" sz="1600" b="0" i="0" dirty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GB" sz="900" b="0" i="0" dirty="0" smtClean="0">
                        <a:effectLst/>
                        <a:latin typeface="Aptos"/>
                      </a:endParaRPr>
                    </a:p>
                    <a:p>
                      <a:pPr algn="ctr" rtl="0" fontAlgn="base"/>
                      <a:r>
                        <a:rPr lang="en-GB" sz="900" b="0" i="0" dirty="0" smtClean="0">
                          <a:effectLst/>
                          <a:latin typeface="Aptos"/>
                        </a:rPr>
                        <a:t>Mashed </a:t>
                      </a:r>
                      <a:r>
                        <a:rPr lang="en-GB" sz="900" b="0" i="0" dirty="0">
                          <a:effectLst/>
                          <a:latin typeface="Aptos"/>
                        </a:rPr>
                        <a:t>Potato  </a:t>
                      </a:r>
                      <a:endParaRPr lang="en-GB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Aptos"/>
                        </a:rPr>
                        <a:t>Root Vegetable Medley </a:t>
                      </a:r>
                      <a:endParaRPr lang="en-GB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 smtClean="0">
                          <a:effectLst/>
                          <a:latin typeface="Aptos"/>
                        </a:rPr>
                        <a:t>Sauté </a:t>
                      </a:r>
                      <a:r>
                        <a:rPr lang="en-GB" sz="900" b="0" i="0" dirty="0">
                          <a:effectLst/>
                          <a:latin typeface="Aptos"/>
                        </a:rPr>
                        <a:t>Sprouts </a:t>
                      </a:r>
                      <a:endParaRPr lang="en-GB" sz="1600" b="0" i="0" dirty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GB" sz="900" b="0" i="0" dirty="0" smtClean="0">
                        <a:effectLst/>
                        <a:latin typeface="Aptos"/>
                      </a:endParaRPr>
                    </a:p>
                    <a:p>
                      <a:pPr algn="ctr" rtl="0" fontAlgn="base"/>
                      <a:r>
                        <a:rPr lang="en-GB" sz="900" b="0" i="0" dirty="0" err="1" smtClean="0">
                          <a:effectLst/>
                          <a:latin typeface="Aptos"/>
                        </a:rPr>
                        <a:t>Potatas</a:t>
                      </a:r>
                      <a:r>
                        <a:rPr lang="en-GB" sz="900" b="0" i="0" dirty="0" smtClean="0">
                          <a:effectLst/>
                          <a:latin typeface="Aptos"/>
                        </a:rPr>
                        <a:t> </a:t>
                      </a:r>
                      <a:r>
                        <a:rPr lang="en-GB" sz="900" b="0" i="0" dirty="0" err="1">
                          <a:effectLst/>
                          <a:latin typeface="Aptos"/>
                        </a:rPr>
                        <a:t>Bravas</a:t>
                      </a:r>
                      <a:r>
                        <a:rPr lang="en-GB" sz="900" b="0" i="0" dirty="0">
                          <a:effectLst/>
                          <a:latin typeface="Aptos"/>
                        </a:rPr>
                        <a:t>  </a:t>
                      </a:r>
                      <a:endParaRPr lang="en-GB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Aptos"/>
                        </a:rPr>
                        <a:t>Herb &amp; Garlic Peppers </a:t>
                      </a:r>
                      <a:endParaRPr lang="en-GB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Aptos"/>
                        </a:rPr>
                        <a:t>Steamed Green Beans &amp;Wok Fried Red Onion </a:t>
                      </a:r>
                      <a:endParaRPr lang="en-GB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Aptos"/>
                        </a:rPr>
                        <a:t> </a:t>
                      </a:r>
                      <a:endParaRPr lang="en-GB" sz="1600" b="0" i="0" dirty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GB" sz="900" b="0" i="0" dirty="0" smtClean="0">
                        <a:effectLst/>
                        <a:latin typeface="Aptos"/>
                      </a:endParaRPr>
                    </a:p>
                    <a:p>
                      <a:pPr algn="ctr" rtl="0" fontAlgn="base"/>
                      <a:r>
                        <a:rPr lang="en-GB" sz="900" b="0" i="0" dirty="0" smtClean="0">
                          <a:effectLst/>
                          <a:latin typeface="Aptos"/>
                        </a:rPr>
                        <a:t>Baked </a:t>
                      </a:r>
                      <a:r>
                        <a:rPr lang="en-GB" sz="900" b="0" i="0" dirty="0">
                          <a:effectLst/>
                          <a:latin typeface="Aptos"/>
                        </a:rPr>
                        <a:t>Potato Wedges  </a:t>
                      </a:r>
                      <a:endParaRPr lang="en-GB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Aptos"/>
                        </a:rPr>
                        <a:t>Chargrilled Vegetables </a:t>
                      </a:r>
                      <a:endParaRPr lang="en-GB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Aptos"/>
                        </a:rPr>
                        <a:t>Garlic Infused Mushroom, Shallot &amp; </a:t>
                      </a:r>
                      <a:r>
                        <a:rPr lang="en-GB" sz="900" b="0" i="0" dirty="0" smtClean="0">
                          <a:effectLst/>
                          <a:latin typeface="Aptos"/>
                        </a:rPr>
                        <a:t>Kale</a:t>
                      </a:r>
                      <a:endParaRPr lang="en-GB" sz="1600" b="0" i="0" dirty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GB" sz="900" b="0" i="0" dirty="0" smtClean="0">
                        <a:effectLst/>
                        <a:latin typeface="Aptos"/>
                      </a:endParaRPr>
                    </a:p>
                    <a:p>
                      <a:pPr algn="ctr" rtl="0" fontAlgn="base"/>
                      <a:r>
                        <a:rPr lang="en-GB" sz="900" b="0" i="0" dirty="0" smtClean="0">
                          <a:effectLst/>
                          <a:latin typeface="Aptos"/>
                        </a:rPr>
                        <a:t>Mexican </a:t>
                      </a:r>
                      <a:r>
                        <a:rPr lang="en-GB" sz="900" b="0" i="0" dirty="0">
                          <a:effectLst/>
                          <a:latin typeface="Aptos"/>
                        </a:rPr>
                        <a:t>Braised Rice  </a:t>
                      </a:r>
                      <a:endParaRPr lang="en-GB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 err="1">
                          <a:effectLst/>
                          <a:latin typeface="Aptos"/>
                        </a:rPr>
                        <a:t>Hispy</a:t>
                      </a:r>
                      <a:r>
                        <a:rPr lang="en-GB" sz="900" b="0" i="0" dirty="0">
                          <a:effectLst/>
                          <a:latin typeface="Aptos"/>
                        </a:rPr>
                        <a:t> Cabbage </a:t>
                      </a:r>
                      <a:endParaRPr lang="en-GB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Aptos"/>
                        </a:rPr>
                        <a:t>Herb Glazed </a:t>
                      </a:r>
                      <a:r>
                        <a:rPr lang="en-GB" sz="900" b="0" i="0" dirty="0" smtClean="0">
                          <a:effectLst/>
                          <a:latin typeface="Aptos"/>
                        </a:rPr>
                        <a:t>Parsnips</a:t>
                      </a:r>
                      <a:endParaRPr lang="en-GB" sz="1600" b="0" i="0" dirty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311902"/>
                  </a:ext>
                </a:extLst>
              </a:tr>
              <a:tr h="794456">
                <a:tc>
                  <a:txBody>
                    <a:bodyPr/>
                    <a:lstStyle/>
                    <a:p>
                      <a:pPr algn="ctr" rtl="0" fontAlgn="base"/>
                      <a:endParaRPr lang="en-GB" sz="900" b="0" i="0" dirty="0" smtClean="0">
                        <a:effectLst/>
                        <a:latin typeface="Aptos"/>
                      </a:endParaRPr>
                    </a:p>
                    <a:p>
                      <a:pPr algn="ctr" rtl="0" fontAlgn="base"/>
                      <a:r>
                        <a:rPr lang="en-GB" sz="900" b="0" i="0" dirty="0" smtClean="0">
                          <a:effectLst/>
                          <a:latin typeface="Aptos"/>
                        </a:rPr>
                        <a:t>Rice </a:t>
                      </a:r>
                      <a:r>
                        <a:rPr lang="en-GB" sz="900" b="0" i="0" dirty="0">
                          <a:effectLst/>
                          <a:latin typeface="Aptos"/>
                        </a:rPr>
                        <a:t>Pudding &amp; Mango </a:t>
                      </a:r>
                      <a:r>
                        <a:rPr lang="en-GB" sz="900" b="0" i="0" dirty="0" err="1">
                          <a:effectLst/>
                          <a:latin typeface="Aptos"/>
                        </a:rPr>
                        <a:t>Compot</a:t>
                      </a:r>
                      <a:r>
                        <a:rPr lang="en-GB" sz="900" b="0" i="0" dirty="0">
                          <a:effectLst/>
                          <a:latin typeface="Aptos"/>
                        </a:rPr>
                        <a:t> </a:t>
                      </a:r>
                      <a:endParaRPr lang="en-GB" sz="1600" b="0" i="0" dirty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GB" sz="900" b="0" i="0" dirty="0" smtClean="0">
                        <a:effectLst/>
                        <a:latin typeface="Aptos"/>
                      </a:endParaRPr>
                    </a:p>
                    <a:p>
                      <a:pPr algn="ctr" rtl="0" fontAlgn="base"/>
                      <a:r>
                        <a:rPr lang="en-GB" sz="900" b="0" i="0" dirty="0" smtClean="0">
                          <a:effectLst/>
                          <a:latin typeface="Aptos"/>
                        </a:rPr>
                        <a:t>Chocolate </a:t>
                      </a:r>
                      <a:r>
                        <a:rPr lang="en-GB" sz="900" b="0" i="0" dirty="0">
                          <a:effectLst/>
                          <a:latin typeface="Aptos"/>
                        </a:rPr>
                        <a:t>Brownie </a:t>
                      </a:r>
                      <a:endParaRPr lang="en-GB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Aptos"/>
                        </a:rPr>
                        <a:t> </a:t>
                      </a:r>
                      <a:endParaRPr lang="en-GB" sz="1600" b="0" i="0" dirty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GB" sz="900" b="0" i="0" dirty="0" smtClean="0">
                        <a:effectLst/>
                        <a:latin typeface="Aptos"/>
                      </a:endParaRPr>
                    </a:p>
                    <a:p>
                      <a:pPr algn="ctr" rtl="0" fontAlgn="base"/>
                      <a:r>
                        <a:rPr lang="en-GB" sz="900" b="0" i="0" dirty="0" smtClean="0">
                          <a:effectLst/>
                          <a:latin typeface="Aptos"/>
                        </a:rPr>
                        <a:t>Polenta </a:t>
                      </a:r>
                      <a:r>
                        <a:rPr lang="en-GB" sz="900" b="0" i="0" dirty="0">
                          <a:effectLst/>
                          <a:latin typeface="Aptos"/>
                        </a:rPr>
                        <a:t>&amp; Orange Cake </a:t>
                      </a:r>
                      <a:endParaRPr lang="en-GB" sz="1600" b="0" i="0" dirty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GB" sz="900" b="0" i="0" dirty="0" smtClean="0">
                        <a:effectLst/>
                        <a:latin typeface="Aptos"/>
                      </a:endParaRPr>
                    </a:p>
                    <a:p>
                      <a:pPr algn="ctr" rtl="0" fontAlgn="base"/>
                      <a:r>
                        <a:rPr lang="en-GB" sz="900" b="0" i="0" dirty="0" smtClean="0">
                          <a:effectLst/>
                          <a:latin typeface="Aptos"/>
                        </a:rPr>
                        <a:t>Bread </a:t>
                      </a:r>
                      <a:r>
                        <a:rPr lang="en-GB" sz="900" b="0" i="0" dirty="0">
                          <a:effectLst/>
                          <a:latin typeface="Aptos"/>
                        </a:rPr>
                        <a:t>&amp; Butter Pudding </a:t>
                      </a:r>
                      <a:endParaRPr lang="en-GB" sz="1600" b="0" i="0" dirty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GB" sz="900" b="0" i="0" dirty="0" smtClean="0">
                        <a:effectLst/>
                        <a:latin typeface="Aptos"/>
                      </a:endParaRPr>
                    </a:p>
                    <a:p>
                      <a:pPr algn="ctr" rtl="0" fontAlgn="base"/>
                      <a:r>
                        <a:rPr lang="en-GB" sz="900" b="0" i="0" dirty="0" smtClean="0">
                          <a:effectLst/>
                          <a:latin typeface="Aptos"/>
                        </a:rPr>
                        <a:t>Lemon </a:t>
                      </a:r>
                      <a:r>
                        <a:rPr lang="en-GB" sz="900" b="0" i="0" dirty="0">
                          <a:effectLst/>
                          <a:latin typeface="Aptos"/>
                        </a:rPr>
                        <a:t>Curd Muffin </a:t>
                      </a:r>
                      <a:endParaRPr lang="en-GB" sz="1600" b="0" i="0" dirty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GB" sz="900" b="0" i="0" dirty="0" smtClean="0">
                        <a:effectLst/>
                        <a:latin typeface="Aptos"/>
                      </a:endParaRPr>
                    </a:p>
                    <a:p>
                      <a:pPr algn="ctr" rtl="0" fontAlgn="base"/>
                      <a:r>
                        <a:rPr lang="en-GB" sz="900" b="0" i="0" dirty="0" smtClean="0">
                          <a:effectLst/>
                          <a:latin typeface="Aptos"/>
                        </a:rPr>
                        <a:t>Empire </a:t>
                      </a:r>
                      <a:r>
                        <a:rPr lang="en-GB" sz="900" b="0" i="0" dirty="0">
                          <a:effectLst/>
                          <a:latin typeface="Aptos"/>
                        </a:rPr>
                        <a:t>Biscuit </a:t>
                      </a:r>
                      <a:endParaRPr lang="en-GB" sz="16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900" b="0" i="0" dirty="0">
                          <a:effectLst/>
                          <a:latin typeface="Aptos"/>
                        </a:rPr>
                        <a:t> </a:t>
                      </a:r>
                      <a:endParaRPr lang="en-GB" sz="1600" b="0" i="0" dirty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GB" sz="900" b="0" i="0" dirty="0" smtClean="0">
                        <a:effectLst/>
                        <a:latin typeface="Aptos"/>
                      </a:endParaRPr>
                    </a:p>
                    <a:p>
                      <a:pPr algn="ctr" rtl="0" fontAlgn="base"/>
                      <a:r>
                        <a:rPr lang="en-GB" sz="900" b="0" i="0" dirty="0" smtClean="0">
                          <a:effectLst/>
                          <a:latin typeface="Aptos"/>
                        </a:rPr>
                        <a:t>Mixed </a:t>
                      </a:r>
                      <a:r>
                        <a:rPr lang="en-GB" sz="900" b="0" i="0" dirty="0">
                          <a:effectLst/>
                          <a:latin typeface="Aptos"/>
                        </a:rPr>
                        <a:t>Berry Tart </a:t>
                      </a:r>
                      <a:endParaRPr lang="en-GB" sz="1600" b="0" i="0" dirty="0">
                        <a:effectLst/>
                      </a:endParaRPr>
                    </a:p>
                  </a:txBody>
                  <a:tcPr marL="82953" marR="82953" marT="41476" marB="4147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024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331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648</Words>
  <Application>Microsoft Office PowerPoint</Application>
  <PresentationFormat>Widescreen</PresentationFormat>
  <Paragraphs>198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3" baseType="lpstr">
      <vt:lpstr>Aptos</vt:lpstr>
      <vt:lpstr>Arial</vt:lpstr>
      <vt:lpstr>Calibri</vt:lpstr>
      <vt:lpstr>Calibri Light</vt:lpstr>
      <vt:lpstr>Gill Sans MT</vt:lpstr>
      <vt:lpstr>Times New Roman</vt:lpstr>
      <vt:lpstr>Times New Roman (Body CS)</vt:lpstr>
      <vt:lpstr>Unageo Light</vt:lpstr>
      <vt:lpstr>Unageo Semibold</vt:lpstr>
      <vt:lpstr>Office Theme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Barclay Brown</dc:creator>
  <cp:lastModifiedBy>Barclay Brown</cp:lastModifiedBy>
  <cp:revision>1</cp:revision>
  <dcterms:created xsi:type="dcterms:W3CDTF">2025-03-17T16:54:46Z</dcterms:created>
  <dcterms:modified xsi:type="dcterms:W3CDTF">2025-03-17T16:59:10Z</dcterms:modified>
</cp:coreProperties>
</file>