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>
        <p:scale>
          <a:sx n="100" d="100"/>
          <a:sy n="100" d="100"/>
        </p:scale>
        <p:origin x="-157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14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5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771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319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6">
          <p15:clr>
            <a:srgbClr val="FBAE40"/>
          </p15:clr>
        </p15:guide>
        <p15:guide id="3" pos="6316">
          <p15:clr>
            <a:srgbClr val="FBAE40"/>
          </p15:clr>
        </p15:guide>
        <p15:guide id="4" orient="horz" pos="399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38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93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99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6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44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54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40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20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8620-31D2-410F-9632-4ADD1A633CB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1123A-9ED1-4344-8A8E-63865AE95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36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F8C0951E-55A0-920E-B51A-DC62F4AF5D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35" y="1440"/>
            <a:ext cx="12181889" cy="685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9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11A620-9641-3F1E-C2E5-996CC9B80C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7772321"/>
              </p:ext>
            </p:extLst>
          </p:nvPr>
        </p:nvGraphicFramePr>
        <p:xfrm>
          <a:off x="1547743" y="1367291"/>
          <a:ext cx="8848320" cy="5202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300">
                  <a:extLst>
                    <a:ext uri="{9D8B030D-6E8A-4147-A177-3AD203B41FA5}">
                      <a16:colId xmlns:a16="http://schemas.microsoft.com/office/drawing/2014/main" val="2307062268"/>
                    </a:ext>
                  </a:extLst>
                </a:gridCol>
                <a:gridCol w="1254170">
                  <a:extLst>
                    <a:ext uri="{9D8B030D-6E8A-4147-A177-3AD203B41FA5}">
                      <a16:colId xmlns:a16="http://schemas.microsoft.com/office/drawing/2014/main" val="2182639792"/>
                    </a:ext>
                  </a:extLst>
                </a:gridCol>
                <a:gridCol w="1254170">
                  <a:extLst>
                    <a:ext uri="{9D8B030D-6E8A-4147-A177-3AD203B41FA5}">
                      <a16:colId xmlns:a16="http://schemas.microsoft.com/office/drawing/2014/main" val="2683114717"/>
                    </a:ext>
                  </a:extLst>
                </a:gridCol>
                <a:gridCol w="1254170">
                  <a:extLst>
                    <a:ext uri="{9D8B030D-6E8A-4147-A177-3AD203B41FA5}">
                      <a16:colId xmlns:a16="http://schemas.microsoft.com/office/drawing/2014/main" val="227876221"/>
                    </a:ext>
                  </a:extLst>
                </a:gridCol>
                <a:gridCol w="1254170">
                  <a:extLst>
                    <a:ext uri="{9D8B030D-6E8A-4147-A177-3AD203B41FA5}">
                      <a16:colId xmlns:a16="http://schemas.microsoft.com/office/drawing/2014/main" val="3195914780"/>
                    </a:ext>
                  </a:extLst>
                </a:gridCol>
                <a:gridCol w="1254170">
                  <a:extLst>
                    <a:ext uri="{9D8B030D-6E8A-4147-A177-3AD203B41FA5}">
                      <a16:colId xmlns:a16="http://schemas.microsoft.com/office/drawing/2014/main" val="1197790592"/>
                    </a:ext>
                  </a:extLst>
                </a:gridCol>
                <a:gridCol w="1254170">
                  <a:extLst>
                    <a:ext uri="{9D8B030D-6E8A-4147-A177-3AD203B41FA5}">
                      <a16:colId xmlns:a16="http://schemas.microsoft.com/office/drawing/2014/main" val="850348411"/>
                    </a:ext>
                  </a:extLst>
                </a:gridCol>
              </a:tblGrid>
              <a:tr h="346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SATURDAY</a:t>
                      </a:r>
                      <a:endParaRPr lang="en-GB" sz="11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SUNDAY</a:t>
                      </a:r>
                      <a:endParaRPr lang="en-GB" sz="11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90399"/>
                  </a:ext>
                </a:extLst>
              </a:tr>
              <a:tr h="71183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Tomato &amp; Red Pepper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Pumpkin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White Onion &amp; Leek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Courgette, Pea &amp; Mint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Wild Mushroom &amp; Butterbean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Sweetcorn Chowder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Vegetable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75116"/>
                  </a:ext>
                </a:extLst>
              </a:tr>
              <a:tr h="85613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Classic Beef Bolognaise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Chicken Balmoral with Haggis Fritter, Grain Mustard Gravy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Herb Crusted Pork Loin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Chicken Breast Cacciatore, Rocket &amp; Balsamic </a:t>
                      </a:r>
                    </a:p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(Mixed bean Cassoulet)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Build a Burger with Various Toppers &amp; Sauces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African Theme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Roast Turkey Breast &amp; Homemade Yorkshire Pudding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497766"/>
                  </a:ext>
                </a:extLst>
              </a:tr>
              <a:tr h="711838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Plant based Bolognaise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Vegetarian Haggis, </a:t>
                      </a:r>
                      <a:r>
                        <a:rPr lang="en-GB" sz="900" b="0" i="0" u="none" strike="noStrike" kern="1200" spc="20" baseline="0" dirty="0" err="1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Neeps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 N Tatties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Meatless Loaf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Aubergine Cacciatore, Rocket &amp; Balsamic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Charred Halloumi Burger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Lentil Stuffed Flat Mushroom &amp; Homemade Yorkshire Pudding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452625"/>
                  </a:ext>
                </a:extLst>
              </a:tr>
              <a:tr h="711838"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Rich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Tomato &amp; Basil Sauce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Basil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&amp; Spinach Pesto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nn-NO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nn-NO" sz="900" b="0" i="0" dirty="0" smtClean="0">
                          <a:effectLst/>
                          <a:latin typeface="Aptos"/>
                        </a:rPr>
                        <a:t>Med </a:t>
                      </a:r>
                      <a:r>
                        <a:rPr lang="nn-NO" sz="900" b="0" i="0" dirty="0">
                          <a:effectLst/>
                          <a:latin typeface="Aptos"/>
                        </a:rPr>
                        <a:t>Veg &amp; Tomato Sauce </a:t>
                      </a:r>
                      <a:endParaRPr lang="nn-NO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nn-NO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nn-NO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Roasted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Red Pepper Sauce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Smoked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Cheddar Cheese Sauce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Tuscan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Tomato Sauce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Tomato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Pesto Sauce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371599"/>
                  </a:ext>
                </a:extLst>
              </a:tr>
              <a:tr h="952324">
                <a:tc>
                  <a:txBody>
                    <a:bodyPr/>
                    <a:lstStyle/>
                    <a:p>
                      <a:pPr algn="ctr" rtl="0" fontAlgn="base"/>
                      <a:endParaRPr lang="it-IT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it-IT" sz="900" b="0" i="0" dirty="0" smtClean="0">
                          <a:effectLst/>
                          <a:latin typeface="Aptos"/>
                        </a:rPr>
                        <a:t>Rigatoni </a:t>
                      </a:r>
                      <a:r>
                        <a:rPr lang="it-IT" sz="900" b="0" i="0" dirty="0">
                          <a:effectLst/>
                          <a:latin typeface="Aptos"/>
                        </a:rPr>
                        <a:t>Pasta </a:t>
                      </a:r>
                      <a:endParaRPr lang="it-IT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it-IT" sz="900" b="0" i="0" dirty="0">
                          <a:effectLst/>
                          <a:latin typeface="Aptos"/>
                        </a:rPr>
                        <a:t>Steamed Broccoli </a:t>
                      </a:r>
                      <a:endParaRPr lang="it-IT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it-IT" sz="900" b="0" i="0" dirty="0">
                          <a:effectLst/>
                          <a:latin typeface="Aptos"/>
                        </a:rPr>
                        <a:t>Peas &amp; Sweetcorn </a:t>
                      </a:r>
                      <a:endParaRPr lang="it-IT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Mashed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Potato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Savoy Cabbage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 err="1">
                          <a:effectLst/>
                          <a:latin typeface="Aptos"/>
                        </a:rPr>
                        <a:t>Neeps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N Tatties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Boiled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Minted New Potatoes Cauliflower Cheese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Braised Carrots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Warm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Orzo Pasta &amp; Vegetables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Mediterranean Courgettes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Sugar Snaps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Skin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on Fries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Boston Beans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Corn On The Cob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Roasted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Potatoes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Sauté White Cabbage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 err="1">
                          <a:effectLst/>
                          <a:latin typeface="Aptos"/>
                        </a:rPr>
                        <a:t>Chanternay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Carrots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11902"/>
                  </a:ext>
                </a:extLst>
              </a:tr>
              <a:tr h="912480"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Strawberry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Jam &amp; Coconut Sponge &amp; Custard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Yoghurt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, Fruit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Compot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&amp;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Grenola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Jelly Pot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Fruit Pots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Spiced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Parsnip Cake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Yoghurt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, Fruit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Compot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&amp;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Grenola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Jelly Pot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Fruit Pots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Banana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Flapjack Pot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Yoghurt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, Fruit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Compot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&amp;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Grenola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Jelly Pot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Fruit Pots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Apple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&amp; Berry Crumble with Fresh Cream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249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685FA63-F6C0-6D95-FF99-8844CAD088E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46328" y="330173"/>
            <a:ext cx="31179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14772"/>
            <a:r>
              <a:rPr lang="en-GB" sz="2800" spc="181" dirty="0">
                <a:solidFill>
                  <a:prstClr val="white"/>
                </a:solidFill>
                <a:latin typeface="Unageo Semibold" pitchFamily="2" charset="0"/>
                <a:ea typeface="Calibri" panose="020F0502020204030204" pitchFamily="34" charset="0"/>
                <a:cs typeface="Times New Roman (Body CS)"/>
              </a:rPr>
              <a:t>WEEKLY MENU</a:t>
            </a:r>
            <a:r>
              <a:rPr lang="en-GB" sz="1200" dirty="0">
                <a:solidFill>
                  <a:prstClr val="white"/>
                </a:solidFill>
                <a:latin typeface="Unageo Semibold" pitchFamily="2" charset="0"/>
              </a:rPr>
              <a:t> </a:t>
            </a:r>
            <a:endParaRPr lang="en-GB" sz="1200" dirty="0">
              <a:solidFill>
                <a:prstClr val="white"/>
              </a:solidFill>
              <a:latin typeface="Unageo Semibold" pitchFamily="2" charset="0"/>
              <a:ea typeface="Gill Sans MT" panose="020B0502020104020203" pitchFamily="34" charset="77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10E635-7643-E2D7-2731-6EA9E780087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46863" y="525062"/>
            <a:ext cx="1352882" cy="494644"/>
          </a:xfrm>
          <a:prstGeom prst="rect">
            <a:avLst/>
          </a:prstGeom>
          <a:noFill/>
        </p:spPr>
        <p:txBody>
          <a:bodyPr wrap="square" lIns="82953" tIns="41476" rIns="82953" bIns="41476" anchor="t">
            <a:spAutoFit/>
          </a:bodyPr>
          <a:lstStyle/>
          <a:p>
            <a:pPr defTabSz="414772"/>
            <a:r>
              <a:rPr lang="en-GB" sz="1270" spc="18" dirty="0">
                <a:solidFill>
                  <a:prstClr val="white"/>
                </a:solidFill>
                <a:latin typeface="Gill Sans MT" panose="020B0502020104020203" pitchFamily="34" charset="77"/>
                <a:ea typeface="Calibri" panose="020F0502020204030204" pitchFamily="34" charset="0"/>
                <a:cs typeface="Times New Roman (Body CS)"/>
              </a:rPr>
              <a:t>w/c </a:t>
            </a:r>
            <a:r>
              <a:rPr lang="en-GB" sz="1400" spc="20" dirty="0" smtClean="0">
                <a:solidFill>
                  <a:schemeClr val="bg1"/>
                </a:solidFill>
                <a:latin typeface="Gill Sans MT" panose="020B0502020104020203" pitchFamily="34" charset="77"/>
                <a:ea typeface="Calibri" panose="020F0502020204030204" pitchFamily="34" charset="0"/>
                <a:cs typeface="Times New Roman (Body CS)"/>
              </a:rPr>
              <a:t>17/03/2025</a:t>
            </a:r>
            <a:endParaRPr lang="en-GB" sz="1270" spc="18" dirty="0">
              <a:solidFill>
                <a:prstClr val="white"/>
              </a:solidFill>
              <a:latin typeface="Gill Sans MT" panose="020B0502020104020203" pitchFamily="34" charset="77"/>
              <a:ea typeface="Calibri" panose="020F0502020204030204" pitchFamily="34" charset="0"/>
              <a:cs typeface="Times New Roman (Body CS)"/>
            </a:endParaRPr>
          </a:p>
          <a:p>
            <a:pPr defTabSz="414772"/>
            <a:r>
              <a:rPr lang="en-GB" sz="1270" spc="18" dirty="0">
                <a:solidFill>
                  <a:prstClr val="white"/>
                </a:solidFill>
                <a:latin typeface="Gill Sans MT" panose="020B0502020104020203" pitchFamily="34" charset="77"/>
                <a:ea typeface="Gill Sans MT" panose="020B0502020104020203" pitchFamily="34" charset="77"/>
                <a:cs typeface="Times New Roman" panose="02020603050405020304" pitchFamily="18" charset="0"/>
              </a:rPr>
              <a:t>Lunch</a:t>
            </a:r>
            <a:endParaRPr lang="en-GB" sz="726" spc="18" dirty="0">
              <a:solidFill>
                <a:prstClr val="white"/>
              </a:solidFill>
              <a:latin typeface="Gill Sans MT" panose="020B0502020104020203" pitchFamily="34" charset="77"/>
              <a:ea typeface="Gill Sans MT" panose="020B0502020104020203" pitchFamily="34" charset="77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34B704-25D0-E531-260D-18C5F5AF3CB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4399" y="338562"/>
            <a:ext cx="1767694" cy="37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73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457249-FED4-DC35-21D0-2565E74B86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46328" y="330173"/>
            <a:ext cx="3117958" cy="530487"/>
          </a:xfrm>
          <a:prstGeom prst="rect">
            <a:avLst/>
          </a:prstGeom>
          <a:noFill/>
        </p:spPr>
        <p:txBody>
          <a:bodyPr wrap="square" lIns="82953" tIns="41476" rIns="82953" bIns="41476" anchor="t">
            <a:spAutoFit/>
          </a:bodyPr>
          <a:lstStyle/>
          <a:p>
            <a:pPr defTabSz="414772"/>
            <a:r>
              <a:rPr lang="en-GB" sz="2903" spc="181" dirty="0">
                <a:solidFill>
                  <a:prstClr val="white"/>
                </a:solidFill>
                <a:latin typeface="Unageo Semibold"/>
                <a:ea typeface="Calibri"/>
                <a:cs typeface="Times New Roman (Body CS)"/>
              </a:rPr>
              <a:t>WEEKLY MENU</a:t>
            </a:r>
            <a:r>
              <a:rPr lang="en-GB" sz="1270" dirty="0">
                <a:solidFill>
                  <a:prstClr val="white"/>
                </a:solidFill>
                <a:latin typeface="Unageo Semibold"/>
              </a:rPr>
              <a:t> </a:t>
            </a:r>
            <a:endParaRPr lang="en-GB" sz="1270" dirty="0">
              <a:solidFill>
                <a:prstClr val="white"/>
              </a:solidFill>
              <a:latin typeface="Unageo Semibold"/>
              <a:ea typeface="Gill Sans MT" panose="020B0502020104020203" pitchFamily="34" charset="7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A7CDAD-375C-DB92-F8B6-C6FBC22AA1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46863" y="525062"/>
            <a:ext cx="13528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14772"/>
            <a:r>
              <a:rPr lang="en-GB" sz="1100" spc="18" dirty="0" smtClean="0">
                <a:solidFill>
                  <a:prstClr val="white"/>
                </a:solidFill>
                <a:latin typeface="Gill Sans MT" panose="020B0502020104020203" pitchFamily="34" charset="77"/>
                <a:ea typeface="Calibri" panose="020F0502020204030204" pitchFamily="34" charset="0"/>
                <a:cs typeface="Times New Roman (Body CS)"/>
              </a:rPr>
              <a:t>w/c </a:t>
            </a:r>
            <a:r>
              <a:rPr lang="en-GB" sz="1200" spc="20" dirty="0" smtClean="0">
                <a:solidFill>
                  <a:schemeClr val="bg1"/>
                </a:solidFill>
                <a:latin typeface="Gill Sans MT" panose="020B0502020104020203" pitchFamily="34" charset="77"/>
                <a:ea typeface="Calibri" panose="020F0502020204030204" pitchFamily="34" charset="0"/>
                <a:cs typeface="Times New Roman (Body CS)"/>
              </a:rPr>
              <a:t>17/03/2025</a:t>
            </a:r>
            <a:endParaRPr lang="en-GB" sz="1100" spc="18" dirty="0" smtClean="0">
              <a:solidFill>
                <a:prstClr val="white"/>
              </a:solidFill>
              <a:latin typeface="Gill Sans MT" panose="020B0502020104020203" pitchFamily="34" charset="77"/>
              <a:ea typeface="Calibri" panose="020F0502020204030204" pitchFamily="34" charset="0"/>
              <a:cs typeface="Times New Roman (Body CS)"/>
            </a:endParaRPr>
          </a:p>
          <a:p>
            <a:pPr defTabSz="414772"/>
            <a:r>
              <a:rPr lang="en-GB" sz="1100" spc="18" dirty="0" smtClean="0">
                <a:solidFill>
                  <a:prstClr val="white"/>
                </a:solidFill>
                <a:latin typeface="Gill Sans MT" panose="020B0502020104020203" pitchFamily="34" charset="77"/>
                <a:ea typeface="Gill Sans MT" panose="020B0502020104020203" pitchFamily="34" charset="77"/>
                <a:cs typeface="Times New Roman" panose="02020603050405020304" pitchFamily="18" charset="0"/>
              </a:rPr>
              <a:t>Supper</a:t>
            </a:r>
            <a:endParaRPr lang="en-GB" sz="700" spc="18" dirty="0">
              <a:solidFill>
                <a:prstClr val="white"/>
              </a:solidFill>
              <a:latin typeface="Gill Sans MT" panose="020B0502020104020203" pitchFamily="34" charset="77"/>
              <a:ea typeface="Gill Sans MT" panose="020B0502020104020203" pitchFamily="34" charset="77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21D9C1-FCA5-F644-F8FA-A9010830BF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4399" y="338562"/>
            <a:ext cx="1767694" cy="373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0DBAD69-57D9-1A7A-BA87-ED664CAF2B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462803"/>
              </p:ext>
            </p:extLst>
          </p:nvPr>
        </p:nvGraphicFramePr>
        <p:xfrm>
          <a:off x="1575585" y="1173020"/>
          <a:ext cx="8828248" cy="5122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298">
                  <a:extLst>
                    <a:ext uri="{9D8B030D-6E8A-4147-A177-3AD203B41FA5}">
                      <a16:colId xmlns:a16="http://schemas.microsoft.com/office/drawing/2014/main" val="2307062268"/>
                    </a:ext>
                  </a:extLst>
                </a:gridCol>
                <a:gridCol w="1251325">
                  <a:extLst>
                    <a:ext uri="{9D8B030D-6E8A-4147-A177-3AD203B41FA5}">
                      <a16:colId xmlns:a16="http://schemas.microsoft.com/office/drawing/2014/main" val="2182639792"/>
                    </a:ext>
                  </a:extLst>
                </a:gridCol>
                <a:gridCol w="1251325">
                  <a:extLst>
                    <a:ext uri="{9D8B030D-6E8A-4147-A177-3AD203B41FA5}">
                      <a16:colId xmlns:a16="http://schemas.microsoft.com/office/drawing/2014/main" val="2683114717"/>
                    </a:ext>
                  </a:extLst>
                </a:gridCol>
                <a:gridCol w="1251325">
                  <a:extLst>
                    <a:ext uri="{9D8B030D-6E8A-4147-A177-3AD203B41FA5}">
                      <a16:colId xmlns:a16="http://schemas.microsoft.com/office/drawing/2014/main" val="227876221"/>
                    </a:ext>
                  </a:extLst>
                </a:gridCol>
                <a:gridCol w="1251325">
                  <a:extLst>
                    <a:ext uri="{9D8B030D-6E8A-4147-A177-3AD203B41FA5}">
                      <a16:colId xmlns:a16="http://schemas.microsoft.com/office/drawing/2014/main" val="3195914780"/>
                    </a:ext>
                  </a:extLst>
                </a:gridCol>
                <a:gridCol w="1251325">
                  <a:extLst>
                    <a:ext uri="{9D8B030D-6E8A-4147-A177-3AD203B41FA5}">
                      <a16:colId xmlns:a16="http://schemas.microsoft.com/office/drawing/2014/main" val="1197790592"/>
                    </a:ext>
                  </a:extLst>
                </a:gridCol>
                <a:gridCol w="1251325">
                  <a:extLst>
                    <a:ext uri="{9D8B030D-6E8A-4147-A177-3AD203B41FA5}">
                      <a16:colId xmlns:a16="http://schemas.microsoft.com/office/drawing/2014/main" val="850348411"/>
                    </a:ext>
                  </a:extLst>
                </a:gridCol>
              </a:tblGrid>
              <a:tr h="326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WEDNESDAY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THURSDAY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FRIDAY</a:t>
                      </a:r>
                      <a:endParaRPr lang="en-GB" sz="10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SATURDAY</a:t>
                      </a:r>
                      <a:endParaRPr lang="en-GB" sz="11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spc="75" dirty="0">
                          <a:solidFill>
                            <a:schemeClr val="bg1"/>
                          </a:solidFill>
                          <a:effectLst/>
                          <a:latin typeface="Unageo Semibold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SUNDAY</a:t>
                      </a:r>
                      <a:endParaRPr lang="en-GB" sz="1100" b="0" dirty="0">
                        <a:solidFill>
                          <a:schemeClr val="bg1"/>
                        </a:solidFill>
                        <a:effectLst/>
                        <a:latin typeface="Unageo Semibold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5" marR="65095" marT="65095" marB="65095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90399"/>
                  </a:ext>
                </a:extLst>
              </a:tr>
              <a:tr h="736104"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u="none" strike="noStrike" kern="1200" spc="20" baseline="0" dirty="0" smtClean="0">
                        <a:solidFill>
                          <a:srgbClr val="000000"/>
                        </a:solidFill>
                        <a:effectLst/>
                        <a:latin typeface="Unageo Ligh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900" b="0" i="0" u="none" strike="noStrike" kern="1200" spc="20" baseline="0" dirty="0" smtClean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Tomato 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&amp; Red Pepper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u="none" strike="noStrike" kern="1200" spc="20" baseline="0" dirty="0" smtClean="0">
                        <a:solidFill>
                          <a:srgbClr val="000000"/>
                        </a:solidFill>
                        <a:effectLst/>
                        <a:latin typeface="Unageo Ligh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900" b="0" i="0" u="none" strike="noStrike" kern="1200" spc="20" baseline="0" dirty="0" smtClean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Pumpkin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u="none" strike="noStrike" kern="1200" spc="20" baseline="0" dirty="0" smtClean="0">
                        <a:solidFill>
                          <a:srgbClr val="000000"/>
                        </a:solidFill>
                        <a:effectLst/>
                        <a:latin typeface="Unageo Ligh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900" b="0" i="0" u="none" strike="noStrike" kern="1200" spc="20" baseline="0" dirty="0" smtClean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White 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Onion &amp; Leek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u="none" strike="noStrike" kern="1200" spc="20" baseline="0" dirty="0" smtClean="0">
                        <a:solidFill>
                          <a:srgbClr val="000000"/>
                        </a:solidFill>
                        <a:effectLst/>
                        <a:latin typeface="Unageo Ligh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900" b="0" i="0" u="none" strike="noStrike" kern="1200" spc="20" baseline="0" dirty="0" smtClean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Courgette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, Pea &amp; Mint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u="none" strike="noStrike" kern="1200" spc="20" baseline="0" dirty="0" smtClean="0">
                        <a:solidFill>
                          <a:srgbClr val="000000"/>
                        </a:solidFill>
                        <a:effectLst/>
                        <a:latin typeface="Unageo Ligh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900" b="0" i="0" u="none" strike="noStrike" kern="1200" spc="20" baseline="0" dirty="0" smtClean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Wild 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Mushroom &amp; Butterbean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u="none" strike="noStrike" kern="1200" spc="20" baseline="0" dirty="0" smtClean="0">
                        <a:solidFill>
                          <a:srgbClr val="000000"/>
                        </a:solidFill>
                        <a:effectLst/>
                        <a:latin typeface="Unageo Ligh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900" b="0" i="0" u="none" strike="noStrike" kern="1200" spc="20" baseline="0" dirty="0" smtClean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Sweetcorn 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Chowder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u="none" strike="noStrike" kern="1200" spc="20" baseline="0" dirty="0" smtClean="0">
                        <a:solidFill>
                          <a:srgbClr val="000000"/>
                        </a:solidFill>
                        <a:effectLst/>
                        <a:latin typeface="Unageo Ligh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900" b="0" i="0" u="none" strike="noStrike" kern="1200" spc="20" baseline="0" dirty="0" smtClean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Vegetable</a:t>
                      </a:r>
                      <a:r>
                        <a:rPr lang="en-GB" sz="900" b="0" i="0" u="none" strike="noStrike" kern="1200" spc="20" baseline="0" dirty="0">
                          <a:solidFill>
                            <a:srgbClr val="000000"/>
                          </a:solidFill>
                          <a:effectLst/>
                          <a:latin typeface="Unageo Ligh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75116"/>
                  </a:ext>
                </a:extLst>
              </a:tr>
              <a:tr h="67153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Chicken Tikka Marsala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Posh Finger Butty, Lemon &amp; Tartare Sauce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Smoked Paprika Tuscan Chicken Thigh 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Steak, Shallot &amp; Mushroom Pie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Buttermilk Chicken, Mixed Bean Cassoulet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Loaded Hot Dog with Various Toppings &amp; Sauces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Pulled Brisket Chilli with Red Kidney Beans, Sour Cream&amp; Nacho Crumb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497766"/>
                  </a:ext>
                </a:extLst>
              </a:tr>
              <a:tr h="67153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Paneer &amp; Cauliflower Tikka Marsala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Glazed Celeriac &amp; BBQ Bean Burger,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Tuscan Gnocchi with Halloumi &amp;  Roasted Vegetables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Tofu, Cherry Tomato &amp; Spinach Closed Taco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Marinaded Butternut Squash, Mixed Bean Cassoulet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Loaded Vegetarian Hot Dog with Various Toppings &amp; Sauces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Pulled Jackfruit Chilli with Red Kidney Beans, Sour Cream &amp; Nacho Crumb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452625"/>
                  </a:ext>
                </a:extLst>
              </a:tr>
              <a:tr h="67153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Rich Tomato &amp; Basil Sauce </a:t>
                      </a:r>
                      <a:endParaRPr lang="en-GB" sz="16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Basil &amp; Spinach Pesto </a:t>
                      </a:r>
                      <a:endParaRPr lang="en-GB" sz="16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nn-NO" sz="900" b="0" i="0">
                          <a:effectLst/>
                          <a:latin typeface="Aptos"/>
                        </a:rPr>
                        <a:t>Med Veg &amp; Tomato Sauce </a:t>
                      </a:r>
                      <a:endParaRPr lang="nn-NO" sz="1600" b="0" i="0">
                        <a:effectLst/>
                      </a:endParaRPr>
                    </a:p>
                    <a:p>
                      <a:pPr algn="ctr" rtl="0" fontAlgn="base"/>
                      <a:r>
                        <a:rPr lang="nn-NO" sz="900" b="0" i="0">
                          <a:effectLst/>
                          <a:latin typeface="Aptos"/>
                        </a:rPr>
                        <a:t>Baked Beans </a:t>
                      </a:r>
                      <a:endParaRPr lang="nn-NO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Roasted Red Pepper Sauce </a:t>
                      </a:r>
                      <a:endParaRPr lang="en-GB" sz="16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Smoked Cheddar Cheese Sauce </a:t>
                      </a:r>
                      <a:endParaRPr lang="en-GB" sz="16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Tuscan Tomato Sauce </a:t>
                      </a:r>
                      <a:endParaRPr lang="en-GB" sz="1600" b="0" i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Tomato Pesto Sauce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Baked Beans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371599"/>
                  </a:ext>
                </a:extLst>
              </a:tr>
              <a:tr h="1250401">
                <a:tc>
                  <a:txBody>
                    <a:bodyPr/>
                    <a:lstStyle/>
                    <a:p>
                      <a:pPr algn="ctr" rtl="0" fontAlgn="base"/>
                      <a:endParaRPr lang="it-IT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it-IT" sz="900" b="0" i="0" dirty="0" smtClean="0">
                          <a:effectLst/>
                          <a:latin typeface="Aptos"/>
                        </a:rPr>
                        <a:t>Turmeric </a:t>
                      </a:r>
                      <a:r>
                        <a:rPr lang="it-IT" sz="900" b="0" i="0" dirty="0">
                          <a:effectLst/>
                          <a:latin typeface="Aptos"/>
                        </a:rPr>
                        <a:t>Rice  </a:t>
                      </a:r>
                      <a:endParaRPr lang="it-IT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it-IT" sz="900" b="0" i="0" dirty="0">
                          <a:effectLst/>
                          <a:latin typeface="Aptos"/>
                        </a:rPr>
                        <a:t>Tenderstem Broccoli </a:t>
                      </a:r>
                      <a:endParaRPr lang="it-IT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it-IT" sz="900" b="0" i="0" dirty="0">
                          <a:effectLst/>
                          <a:latin typeface="Aptos"/>
                        </a:rPr>
                        <a:t>Butternut Squash </a:t>
                      </a:r>
                      <a:endParaRPr lang="it-IT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Thick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Cut Chips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Smashed Peas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Courgette Chips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Sweet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Potatoes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Roasties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Mixed Green Vegetables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Steamed Cauliflower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Mashed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Potato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Root Vegetable Medley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Sauté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Sprouts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err="1" smtClean="0">
                          <a:effectLst/>
                          <a:latin typeface="Aptos"/>
                        </a:rPr>
                        <a:t>Potatas</a:t>
                      </a:r>
                      <a:r>
                        <a:rPr lang="en-GB" sz="900" b="0" i="0" dirty="0" smtClean="0">
                          <a:effectLst/>
                          <a:latin typeface="Aptos"/>
                        </a:rPr>
                        <a:t>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Bravas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Herb &amp; Garlic Peppers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Steamed Green Beans &amp;Wok Fried Red Onion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Baked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Potato Wedges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Chargrilled Vegetables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Garlic Infused Mushroom, Shallot &amp; </a:t>
                      </a:r>
                      <a:r>
                        <a:rPr lang="en-GB" sz="900" b="0" i="0" dirty="0" smtClean="0">
                          <a:effectLst/>
                          <a:latin typeface="Aptos"/>
                        </a:rPr>
                        <a:t>Kale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Mexican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Braised Rice 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 err="1">
                          <a:effectLst/>
                          <a:latin typeface="Aptos"/>
                        </a:rPr>
                        <a:t>Hispy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 Cabbage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Herb Glazed </a:t>
                      </a:r>
                      <a:r>
                        <a:rPr lang="en-GB" sz="900" b="0" i="0" dirty="0" smtClean="0">
                          <a:effectLst/>
                          <a:latin typeface="Aptos"/>
                        </a:rPr>
                        <a:t>Parsnips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11902"/>
                  </a:ext>
                </a:extLst>
              </a:tr>
              <a:tr h="794456"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Rice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Pudding &amp; Mango </a:t>
                      </a:r>
                      <a:r>
                        <a:rPr lang="en-GB" sz="900" b="0" i="0" dirty="0" err="1">
                          <a:effectLst/>
                          <a:latin typeface="Aptos"/>
                        </a:rPr>
                        <a:t>Compot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Chocolate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Brownie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Polenta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&amp; Orange Cake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Bread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&amp; Butter Pudding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Lemon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Curd Muffin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Empire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Biscuit </a:t>
                      </a:r>
                      <a:endParaRPr lang="en-GB" sz="1600" b="0" i="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900" b="0" i="0" dirty="0">
                          <a:effectLst/>
                          <a:latin typeface="Aptos"/>
                        </a:rPr>
                        <a:t>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900" b="0" i="0" dirty="0" smtClean="0">
                        <a:effectLst/>
                        <a:latin typeface="Aptos"/>
                      </a:endParaRPr>
                    </a:p>
                    <a:p>
                      <a:pPr algn="ctr" rtl="0" fontAlgn="base"/>
                      <a:r>
                        <a:rPr lang="en-GB" sz="900" b="0" i="0" dirty="0" smtClean="0">
                          <a:effectLst/>
                          <a:latin typeface="Aptos"/>
                        </a:rPr>
                        <a:t>Mixed </a:t>
                      </a:r>
                      <a:r>
                        <a:rPr lang="en-GB" sz="900" b="0" i="0" dirty="0">
                          <a:effectLst/>
                          <a:latin typeface="Aptos"/>
                        </a:rPr>
                        <a:t>Berry Tart </a:t>
                      </a:r>
                      <a:endParaRPr lang="en-GB" sz="1600" b="0" i="0" dirty="0">
                        <a:effectLst/>
                      </a:endParaRPr>
                    </a:p>
                  </a:txBody>
                  <a:tcPr marL="82953" marR="82953" marT="41476" marB="41476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24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648</Words>
  <Application>Microsoft Office PowerPoint</Application>
  <PresentationFormat>Widescreen</PresentationFormat>
  <Paragraphs>198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Gill Sans MT</vt:lpstr>
      <vt:lpstr>Times New Roman</vt:lpstr>
      <vt:lpstr>Times New Roman (Body CS)</vt:lpstr>
      <vt:lpstr>Unageo Light</vt:lpstr>
      <vt:lpstr>Unageo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Barclay Brown</dc:creator>
  <cp:lastModifiedBy>Barclay Brown</cp:lastModifiedBy>
  <cp:revision>1</cp:revision>
  <dcterms:created xsi:type="dcterms:W3CDTF">2025-03-17T16:54:46Z</dcterms:created>
  <dcterms:modified xsi:type="dcterms:W3CDTF">2025-03-17T16:59:10Z</dcterms:modified>
</cp:coreProperties>
</file>